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40"/>
  </p:notesMasterIdLst>
  <p:sldIdLst>
    <p:sldId id="256" r:id="rId2"/>
    <p:sldId id="296" r:id="rId3"/>
    <p:sldId id="257" r:id="rId4"/>
    <p:sldId id="261" r:id="rId5"/>
    <p:sldId id="262" r:id="rId6"/>
    <p:sldId id="286" r:id="rId7"/>
    <p:sldId id="259" r:id="rId8"/>
    <p:sldId id="260" r:id="rId9"/>
    <p:sldId id="263" r:id="rId10"/>
    <p:sldId id="273" r:id="rId11"/>
    <p:sldId id="267" r:id="rId12"/>
    <p:sldId id="266" r:id="rId13"/>
    <p:sldId id="268" r:id="rId14"/>
    <p:sldId id="274" r:id="rId15"/>
    <p:sldId id="269" r:id="rId16"/>
    <p:sldId id="270" r:id="rId17"/>
    <p:sldId id="264" r:id="rId18"/>
    <p:sldId id="275" r:id="rId19"/>
    <p:sldId id="278" r:id="rId20"/>
    <p:sldId id="279" r:id="rId21"/>
    <p:sldId id="297" r:id="rId22"/>
    <p:sldId id="271" r:id="rId23"/>
    <p:sldId id="281" r:id="rId24"/>
    <p:sldId id="282" r:id="rId25"/>
    <p:sldId id="284" r:id="rId26"/>
    <p:sldId id="272" r:id="rId27"/>
    <p:sldId id="287" r:id="rId28"/>
    <p:sldId id="290" r:id="rId29"/>
    <p:sldId id="291" r:id="rId30"/>
    <p:sldId id="288" r:id="rId31"/>
    <p:sldId id="280" r:id="rId32"/>
    <p:sldId id="283" r:id="rId33"/>
    <p:sldId id="285" r:id="rId34"/>
    <p:sldId id="292" r:id="rId35"/>
    <p:sldId id="276" r:id="rId36"/>
    <p:sldId id="277" r:id="rId37"/>
    <p:sldId id="293" r:id="rId38"/>
    <p:sldId id="294" r:id="rId3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0" autoAdjust="0"/>
    <p:restoredTop sz="94660"/>
  </p:normalViewPr>
  <p:slideViewPr>
    <p:cSldViewPr snapToGrid="0">
      <p:cViewPr varScale="1">
        <p:scale>
          <a:sx n="80" d="100"/>
          <a:sy n="80" d="100"/>
        </p:scale>
        <p:origin x="-96" y="-6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D783B0-C78F-46E1-A0ED-DB47707F3011}" type="datetimeFigureOut">
              <a:rPr lang="it-IT" smtClean="0"/>
              <a:t>26/03/2014</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BC33A7-0A08-41F7-B8E7-0538A48E208F}" type="slidenum">
              <a:rPr lang="it-IT" smtClean="0"/>
              <a:t>‹N›</a:t>
            </a:fld>
            <a:endParaRPr lang="it-IT"/>
          </a:p>
        </p:txBody>
      </p:sp>
    </p:spTree>
    <p:extLst>
      <p:ext uri="{BB962C8B-B14F-4D97-AF65-F5344CB8AC3E}">
        <p14:creationId xmlns:p14="http://schemas.microsoft.com/office/powerpoint/2010/main" val="1794346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0BC33A7-0A08-41F7-B8E7-0538A48E208F}" type="slidenum">
              <a:rPr lang="it-IT" smtClean="0"/>
              <a:t>9</a:t>
            </a:fld>
            <a:endParaRPr lang="it-IT"/>
          </a:p>
        </p:txBody>
      </p:sp>
    </p:spTree>
    <p:extLst>
      <p:ext uri="{BB962C8B-B14F-4D97-AF65-F5344CB8AC3E}">
        <p14:creationId xmlns:p14="http://schemas.microsoft.com/office/powerpoint/2010/main" val="970098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15D4CDE-446B-4EA5-9F4F-AE4BCDE19E85}" type="datetime1">
              <a:rPr lang="it-IT" smtClean="0"/>
              <a:t>26/03/2014</a:t>
            </a:fld>
            <a:endParaRPr lang="it-IT"/>
          </a:p>
        </p:txBody>
      </p:sp>
      <p:sp>
        <p:nvSpPr>
          <p:cNvPr id="5" name="Footer Placeholder 4"/>
          <p:cNvSpPr>
            <a:spLocks noGrp="1"/>
          </p:cNvSpPr>
          <p:nvPr>
            <p:ph type="ftr" sz="quarter" idx="11"/>
          </p:nvPr>
        </p:nvSpPr>
        <p:spPr/>
        <p:txBody>
          <a:bodyPr/>
          <a:lstStyle/>
          <a:p>
            <a:r>
              <a:rPr lang="it-IT" smtClean="0"/>
              <a:t>Paolo Scolari arete-consulenzafilosofica.it</a:t>
            </a:r>
            <a:endParaRPr lang="it-IT"/>
          </a:p>
        </p:txBody>
      </p:sp>
      <p:sp>
        <p:nvSpPr>
          <p:cNvPr id="6" name="Slide Number Placeholder 5"/>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2673632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A1524959-4F8E-44E4-8A96-87559D7CA1AB}" type="datetime1">
              <a:rPr lang="it-IT" smtClean="0"/>
              <a:t>26/03/2014</a:t>
            </a:fld>
            <a:endParaRPr lang="it-IT"/>
          </a:p>
        </p:txBody>
      </p:sp>
      <p:sp>
        <p:nvSpPr>
          <p:cNvPr id="6" name="Footer Placeholder 5"/>
          <p:cNvSpPr>
            <a:spLocks noGrp="1"/>
          </p:cNvSpPr>
          <p:nvPr>
            <p:ph type="ftr" sz="quarter" idx="11"/>
          </p:nvPr>
        </p:nvSpPr>
        <p:spPr/>
        <p:txBody>
          <a:bodyPr/>
          <a:lstStyle/>
          <a:p>
            <a:r>
              <a:rPr lang="it-IT" smtClean="0"/>
              <a:t>Paolo Scolari arete-consulenzafilosofica.it</a:t>
            </a:r>
            <a:endParaRPr lang="it-IT"/>
          </a:p>
        </p:txBody>
      </p:sp>
      <p:sp>
        <p:nvSpPr>
          <p:cNvPr id="7" name="Slide Number Placeholder 6"/>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3085137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834F298C-23FA-47A5-BB08-19F6950C61FF}" type="datetime1">
              <a:rPr lang="it-IT" smtClean="0"/>
              <a:t>26/03/2014</a:t>
            </a:fld>
            <a:endParaRPr lang="it-IT"/>
          </a:p>
        </p:txBody>
      </p:sp>
      <p:sp>
        <p:nvSpPr>
          <p:cNvPr id="6" name="Footer Placeholder 5"/>
          <p:cNvSpPr>
            <a:spLocks noGrp="1"/>
          </p:cNvSpPr>
          <p:nvPr>
            <p:ph type="ftr" sz="quarter" idx="11"/>
          </p:nvPr>
        </p:nvSpPr>
        <p:spPr/>
        <p:txBody>
          <a:bodyPr/>
          <a:lstStyle/>
          <a:p>
            <a:r>
              <a:rPr lang="it-IT" smtClean="0"/>
              <a:t>Paolo Scolari arete-consulenzafilosofica.it</a:t>
            </a:r>
            <a:endParaRPr lang="it-IT"/>
          </a:p>
        </p:txBody>
      </p:sp>
      <p:sp>
        <p:nvSpPr>
          <p:cNvPr id="7" name="Slide Number Placeholder 6"/>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989032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E2D6AB6-CCC0-4B90-927F-EDDE44517D33}" type="datetime1">
              <a:rPr lang="it-IT" smtClean="0"/>
              <a:t>26/03/2014</a:t>
            </a:fld>
            <a:endParaRPr lang="it-IT"/>
          </a:p>
        </p:txBody>
      </p:sp>
      <p:sp>
        <p:nvSpPr>
          <p:cNvPr id="6" name="Footer Placeholder 5"/>
          <p:cNvSpPr>
            <a:spLocks noGrp="1"/>
          </p:cNvSpPr>
          <p:nvPr>
            <p:ph type="ftr" sz="quarter" idx="11"/>
          </p:nvPr>
        </p:nvSpPr>
        <p:spPr/>
        <p:txBody>
          <a:bodyPr/>
          <a:lstStyle/>
          <a:p>
            <a:r>
              <a:rPr lang="it-IT" smtClean="0"/>
              <a:t>Paolo Scolari arete-consulenzafilosofica.it</a:t>
            </a:r>
            <a:endParaRPr lang="it-IT"/>
          </a:p>
        </p:txBody>
      </p:sp>
      <p:sp>
        <p:nvSpPr>
          <p:cNvPr id="7" name="Slide Number Placeholder 6"/>
          <p:cNvSpPr>
            <a:spLocks noGrp="1"/>
          </p:cNvSpPr>
          <p:nvPr>
            <p:ph type="sldNum" sz="quarter" idx="12"/>
          </p:nvPr>
        </p:nvSpPr>
        <p:spPr/>
        <p:txBody>
          <a:bodyPr/>
          <a:lstStyle/>
          <a:p>
            <a:fld id="{827715AC-44F9-4257-9C62-B62A10023B7F}" type="slidenum">
              <a:rPr lang="it-IT" smtClean="0"/>
              <a:t>‹N›</a:t>
            </a:fld>
            <a:endParaRPr lang="it-IT"/>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94079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862D75F-88A6-4BB9-937F-B3610907E861}" type="datetime1">
              <a:rPr lang="it-IT" smtClean="0"/>
              <a:t>26/03/2014</a:t>
            </a:fld>
            <a:endParaRPr lang="it-IT"/>
          </a:p>
        </p:txBody>
      </p:sp>
      <p:sp>
        <p:nvSpPr>
          <p:cNvPr id="6" name="Footer Placeholder 5"/>
          <p:cNvSpPr>
            <a:spLocks noGrp="1"/>
          </p:cNvSpPr>
          <p:nvPr>
            <p:ph type="ftr" sz="quarter" idx="11"/>
          </p:nvPr>
        </p:nvSpPr>
        <p:spPr/>
        <p:txBody>
          <a:bodyPr/>
          <a:lstStyle/>
          <a:p>
            <a:r>
              <a:rPr lang="it-IT" smtClean="0"/>
              <a:t>Paolo Scolari arete-consulenzafilosofica.it</a:t>
            </a:r>
            <a:endParaRPr lang="it-IT"/>
          </a:p>
        </p:txBody>
      </p:sp>
      <p:sp>
        <p:nvSpPr>
          <p:cNvPr id="7" name="Slide Number Placeholder 6"/>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21498779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460E8392-A092-4149-BA92-18F8F8C81893}" type="datetime1">
              <a:rPr lang="it-IT" smtClean="0"/>
              <a:t>26/03/2014</a:t>
            </a:fld>
            <a:endParaRPr lang="it-IT"/>
          </a:p>
        </p:txBody>
      </p:sp>
      <p:sp>
        <p:nvSpPr>
          <p:cNvPr id="4" name="Footer Placeholder 3"/>
          <p:cNvSpPr>
            <a:spLocks noGrp="1"/>
          </p:cNvSpPr>
          <p:nvPr>
            <p:ph type="ftr" sz="quarter" idx="11"/>
          </p:nvPr>
        </p:nvSpPr>
        <p:spPr/>
        <p:txBody>
          <a:bodyPr/>
          <a:lstStyle/>
          <a:p>
            <a:r>
              <a:rPr lang="it-IT" smtClean="0"/>
              <a:t>Paolo Scolari arete-consulenzafilosofica.it</a:t>
            </a:r>
            <a:endParaRPr lang="it-IT"/>
          </a:p>
        </p:txBody>
      </p:sp>
      <p:sp>
        <p:nvSpPr>
          <p:cNvPr id="5" name="Slide Number Placeholder 4"/>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8404265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79CB7D85-CE9D-4396-9524-6B1014926429}" type="datetime1">
              <a:rPr lang="it-IT" smtClean="0"/>
              <a:t>26/03/2014</a:t>
            </a:fld>
            <a:endParaRPr lang="it-IT"/>
          </a:p>
        </p:txBody>
      </p:sp>
      <p:sp>
        <p:nvSpPr>
          <p:cNvPr id="4" name="Footer Placeholder 3"/>
          <p:cNvSpPr>
            <a:spLocks noGrp="1"/>
          </p:cNvSpPr>
          <p:nvPr>
            <p:ph type="ftr" sz="quarter" idx="11"/>
          </p:nvPr>
        </p:nvSpPr>
        <p:spPr/>
        <p:txBody>
          <a:bodyPr/>
          <a:lstStyle/>
          <a:p>
            <a:r>
              <a:rPr lang="it-IT" smtClean="0"/>
              <a:t>Paolo Scolari arete-consulenzafilosofica.it</a:t>
            </a:r>
            <a:endParaRPr lang="it-IT"/>
          </a:p>
        </p:txBody>
      </p:sp>
      <p:sp>
        <p:nvSpPr>
          <p:cNvPr id="5" name="Slide Number Placeholder 4"/>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3221403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20091A7-F4E1-43D5-961A-42674881DAFB}" type="datetime1">
              <a:rPr lang="it-IT" smtClean="0"/>
              <a:t>26/03/2014</a:t>
            </a:fld>
            <a:endParaRPr lang="it-IT"/>
          </a:p>
        </p:txBody>
      </p:sp>
      <p:sp>
        <p:nvSpPr>
          <p:cNvPr id="5" name="Footer Placeholder 4"/>
          <p:cNvSpPr>
            <a:spLocks noGrp="1"/>
          </p:cNvSpPr>
          <p:nvPr>
            <p:ph type="ftr" sz="quarter" idx="11"/>
          </p:nvPr>
        </p:nvSpPr>
        <p:spPr/>
        <p:txBody>
          <a:bodyPr/>
          <a:lstStyle/>
          <a:p>
            <a:r>
              <a:rPr lang="it-IT" smtClean="0"/>
              <a:t>Paolo Scolari arete-consulenzafilosofica.it</a:t>
            </a:r>
            <a:endParaRPr lang="it-IT"/>
          </a:p>
        </p:txBody>
      </p:sp>
      <p:sp>
        <p:nvSpPr>
          <p:cNvPr id="6" name="Slide Number Placeholder 5"/>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36493013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C744E52-9322-48C2-BE0E-024034834E62}" type="datetime1">
              <a:rPr lang="it-IT" smtClean="0"/>
              <a:t>26/03/2014</a:t>
            </a:fld>
            <a:endParaRPr lang="it-IT"/>
          </a:p>
        </p:txBody>
      </p:sp>
      <p:sp>
        <p:nvSpPr>
          <p:cNvPr id="5" name="Footer Placeholder 4"/>
          <p:cNvSpPr>
            <a:spLocks noGrp="1"/>
          </p:cNvSpPr>
          <p:nvPr>
            <p:ph type="ftr" sz="quarter" idx="11"/>
          </p:nvPr>
        </p:nvSpPr>
        <p:spPr/>
        <p:txBody>
          <a:bodyPr/>
          <a:lstStyle/>
          <a:p>
            <a:r>
              <a:rPr lang="it-IT" smtClean="0"/>
              <a:t>Paolo Scolari arete-consulenzafilosofica.it</a:t>
            </a:r>
            <a:endParaRPr lang="it-IT"/>
          </a:p>
        </p:txBody>
      </p:sp>
      <p:sp>
        <p:nvSpPr>
          <p:cNvPr id="6" name="Slide Number Placeholder 5"/>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1995860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75B0D09-53E2-467B-B068-309DEB79A9B9}" type="datetime1">
              <a:rPr lang="it-IT" smtClean="0"/>
              <a:t>26/03/2014</a:t>
            </a:fld>
            <a:endParaRPr lang="it-IT"/>
          </a:p>
        </p:txBody>
      </p:sp>
      <p:sp>
        <p:nvSpPr>
          <p:cNvPr id="5" name="Footer Placeholder 4"/>
          <p:cNvSpPr>
            <a:spLocks noGrp="1"/>
          </p:cNvSpPr>
          <p:nvPr>
            <p:ph type="ftr" sz="quarter" idx="11"/>
          </p:nvPr>
        </p:nvSpPr>
        <p:spPr/>
        <p:txBody>
          <a:bodyPr/>
          <a:lstStyle/>
          <a:p>
            <a:r>
              <a:rPr lang="it-IT" smtClean="0"/>
              <a:t>Paolo Scolari arete-consulenzafilosofica.it</a:t>
            </a:r>
            <a:endParaRPr lang="it-IT"/>
          </a:p>
        </p:txBody>
      </p:sp>
      <p:sp>
        <p:nvSpPr>
          <p:cNvPr id="6" name="Slide Number Placeholder 5"/>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3192442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E6A9E61A-61DA-4A6E-AAC7-B10B9750381E}" type="datetime1">
              <a:rPr lang="it-IT" smtClean="0"/>
              <a:t>26/03/2014</a:t>
            </a:fld>
            <a:endParaRPr lang="it-IT"/>
          </a:p>
        </p:txBody>
      </p:sp>
      <p:sp>
        <p:nvSpPr>
          <p:cNvPr id="5" name="Footer Placeholder 4"/>
          <p:cNvSpPr>
            <a:spLocks noGrp="1"/>
          </p:cNvSpPr>
          <p:nvPr>
            <p:ph type="ftr" sz="quarter" idx="11"/>
          </p:nvPr>
        </p:nvSpPr>
        <p:spPr/>
        <p:txBody>
          <a:bodyPr/>
          <a:lstStyle/>
          <a:p>
            <a:r>
              <a:rPr lang="it-IT" smtClean="0"/>
              <a:t>Paolo Scolari arete-consulenzafilosofica.it</a:t>
            </a:r>
            <a:endParaRPr lang="it-IT"/>
          </a:p>
        </p:txBody>
      </p:sp>
      <p:sp>
        <p:nvSpPr>
          <p:cNvPr id="6" name="Slide Number Placeholder 5"/>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176762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E16B4D2-C756-418E-AC30-8895A50209A5}" type="datetime1">
              <a:rPr lang="it-IT" smtClean="0"/>
              <a:t>26/03/2014</a:t>
            </a:fld>
            <a:endParaRPr lang="it-IT"/>
          </a:p>
        </p:txBody>
      </p:sp>
      <p:sp>
        <p:nvSpPr>
          <p:cNvPr id="6" name="Footer Placeholder 5"/>
          <p:cNvSpPr>
            <a:spLocks noGrp="1"/>
          </p:cNvSpPr>
          <p:nvPr>
            <p:ph type="ftr" sz="quarter" idx="11"/>
          </p:nvPr>
        </p:nvSpPr>
        <p:spPr/>
        <p:txBody>
          <a:bodyPr/>
          <a:lstStyle/>
          <a:p>
            <a:r>
              <a:rPr lang="it-IT" smtClean="0"/>
              <a:t>Paolo Scolari arete-consulenzafilosofica.it</a:t>
            </a:r>
            <a:endParaRPr lang="it-IT"/>
          </a:p>
        </p:txBody>
      </p:sp>
      <p:sp>
        <p:nvSpPr>
          <p:cNvPr id="7" name="Slide Number Placeholder 6"/>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3141259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913795" y="2912232"/>
            <a:ext cx="5107208" cy="287896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172200" y="2912232"/>
            <a:ext cx="5095357" cy="287896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0B3E0700-DCC5-472C-9FD2-A2C694492509}" type="datetime1">
              <a:rPr lang="it-IT" smtClean="0"/>
              <a:t>26/03/2014</a:t>
            </a:fld>
            <a:endParaRPr lang="it-IT"/>
          </a:p>
        </p:txBody>
      </p:sp>
      <p:sp>
        <p:nvSpPr>
          <p:cNvPr id="8" name="Footer Placeholder 7"/>
          <p:cNvSpPr>
            <a:spLocks noGrp="1"/>
          </p:cNvSpPr>
          <p:nvPr>
            <p:ph type="ftr" sz="quarter" idx="11"/>
          </p:nvPr>
        </p:nvSpPr>
        <p:spPr/>
        <p:txBody>
          <a:bodyPr/>
          <a:lstStyle/>
          <a:p>
            <a:r>
              <a:rPr lang="it-IT" smtClean="0"/>
              <a:t>Paolo Scolari arete-consulenzafilosofica.it</a:t>
            </a:r>
            <a:endParaRPr lang="it-IT"/>
          </a:p>
        </p:txBody>
      </p:sp>
      <p:sp>
        <p:nvSpPr>
          <p:cNvPr id="9" name="Slide Number Placeholder 8"/>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257569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8CD5D625-C341-4DBC-9073-0DF0819F8F10}" type="datetime1">
              <a:rPr lang="it-IT" smtClean="0"/>
              <a:t>26/03/2014</a:t>
            </a:fld>
            <a:endParaRPr lang="it-IT"/>
          </a:p>
        </p:txBody>
      </p:sp>
      <p:sp>
        <p:nvSpPr>
          <p:cNvPr id="4" name="Footer Placeholder 3"/>
          <p:cNvSpPr>
            <a:spLocks noGrp="1"/>
          </p:cNvSpPr>
          <p:nvPr>
            <p:ph type="ftr" sz="quarter" idx="11"/>
          </p:nvPr>
        </p:nvSpPr>
        <p:spPr/>
        <p:txBody>
          <a:bodyPr/>
          <a:lstStyle/>
          <a:p>
            <a:r>
              <a:rPr lang="it-IT" smtClean="0"/>
              <a:t>Paolo Scolari arete-consulenzafilosofica.it</a:t>
            </a:r>
            <a:endParaRPr lang="it-IT"/>
          </a:p>
        </p:txBody>
      </p:sp>
      <p:sp>
        <p:nvSpPr>
          <p:cNvPr id="5" name="Slide Number Placeholder 4"/>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3675197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C6D09A-D38C-435C-861F-186F68BAB33F}" type="datetime1">
              <a:rPr lang="it-IT" smtClean="0"/>
              <a:t>26/03/2014</a:t>
            </a:fld>
            <a:endParaRPr lang="it-IT"/>
          </a:p>
        </p:txBody>
      </p:sp>
      <p:sp>
        <p:nvSpPr>
          <p:cNvPr id="3" name="Footer Placeholder 2"/>
          <p:cNvSpPr>
            <a:spLocks noGrp="1"/>
          </p:cNvSpPr>
          <p:nvPr>
            <p:ph type="ftr" sz="quarter" idx="11"/>
          </p:nvPr>
        </p:nvSpPr>
        <p:spPr/>
        <p:txBody>
          <a:bodyPr/>
          <a:lstStyle/>
          <a:p>
            <a:r>
              <a:rPr lang="it-IT" smtClean="0"/>
              <a:t>Paolo Scolari arete-consulenzafilosofica.it</a:t>
            </a:r>
            <a:endParaRPr lang="it-IT"/>
          </a:p>
        </p:txBody>
      </p:sp>
      <p:sp>
        <p:nvSpPr>
          <p:cNvPr id="4" name="Slide Number Placeholder 3"/>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89617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it-IT" smtClean="0"/>
              <a:t>Fare clic per modificare lo stile del titolo</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2EA738FC-40BA-477A-9638-1C69ED214654}" type="datetime1">
              <a:rPr lang="it-IT" smtClean="0"/>
              <a:t>26/03/2014</a:t>
            </a:fld>
            <a:endParaRPr lang="it-IT"/>
          </a:p>
        </p:txBody>
      </p:sp>
      <p:sp>
        <p:nvSpPr>
          <p:cNvPr id="6" name="Footer Placeholder 5"/>
          <p:cNvSpPr>
            <a:spLocks noGrp="1"/>
          </p:cNvSpPr>
          <p:nvPr>
            <p:ph type="ftr" sz="quarter" idx="11"/>
          </p:nvPr>
        </p:nvSpPr>
        <p:spPr/>
        <p:txBody>
          <a:bodyPr/>
          <a:lstStyle/>
          <a:p>
            <a:r>
              <a:rPr lang="it-IT" smtClean="0"/>
              <a:t>Paolo Scolari arete-consulenzafilosofica.it</a:t>
            </a:r>
            <a:endParaRPr lang="it-IT"/>
          </a:p>
        </p:txBody>
      </p:sp>
      <p:sp>
        <p:nvSpPr>
          <p:cNvPr id="7" name="Slide Number Placeholder 6"/>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409344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B6AAA57-3DAD-42F4-847E-72D0F52CA9CB}" type="datetime1">
              <a:rPr lang="it-IT" smtClean="0"/>
              <a:t>26/03/2014</a:t>
            </a:fld>
            <a:endParaRPr lang="it-IT"/>
          </a:p>
        </p:txBody>
      </p:sp>
      <p:sp>
        <p:nvSpPr>
          <p:cNvPr id="6" name="Footer Placeholder 5"/>
          <p:cNvSpPr>
            <a:spLocks noGrp="1"/>
          </p:cNvSpPr>
          <p:nvPr>
            <p:ph type="ftr" sz="quarter" idx="11"/>
          </p:nvPr>
        </p:nvSpPr>
        <p:spPr/>
        <p:txBody>
          <a:bodyPr/>
          <a:lstStyle/>
          <a:p>
            <a:r>
              <a:rPr lang="it-IT" smtClean="0"/>
              <a:t>Paolo Scolari arete-consulenzafilosofica.it</a:t>
            </a:r>
            <a:endParaRPr lang="it-IT"/>
          </a:p>
        </p:txBody>
      </p:sp>
      <p:sp>
        <p:nvSpPr>
          <p:cNvPr id="7" name="Slide Number Placeholder 6"/>
          <p:cNvSpPr>
            <a:spLocks noGrp="1"/>
          </p:cNvSpPr>
          <p:nvPr>
            <p:ph type="sldNum" sz="quarter" idx="12"/>
          </p:nvPr>
        </p:nvSpPr>
        <p:spPr/>
        <p:txBody>
          <a:bodyPr/>
          <a:lstStyle/>
          <a:p>
            <a:fld id="{827715AC-44F9-4257-9C62-B62A10023B7F}" type="slidenum">
              <a:rPr lang="it-IT" smtClean="0"/>
              <a:t>‹N›</a:t>
            </a:fld>
            <a:endParaRPr lang="it-IT"/>
          </a:p>
        </p:txBody>
      </p:sp>
    </p:spTree>
    <p:extLst>
      <p:ext uri="{BB962C8B-B14F-4D97-AF65-F5344CB8AC3E}">
        <p14:creationId xmlns:p14="http://schemas.microsoft.com/office/powerpoint/2010/main" val="417811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1A1C171-29E6-45DF-9CAB-E3352D1EBD5E}" type="datetime1">
              <a:rPr lang="it-IT" smtClean="0"/>
              <a:t>26/03/2014</a:t>
            </a:fld>
            <a:endParaRPr lang="it-IT"/>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it-IT" smtClean="0"/>
              <a:t>Paolo Scolari arete-consulenzafilosofica.it</a:t>
            </a:r>
            <a:endParaRPr lang="it-IT"/>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7715AC-44F9-4257-9C62-B62A10023B7F}" type="slidenum">
              <a:rPr lang="it-IT" smtClean="0"/>
              <a:t>‹N›</a:t>
            </a:fld>
            <a:endParaRPr lang="it-IT"/>
          </a:p>
        </p:txBody>
      </p:sp>
    </p:spTree>
    <p:extLst>
      <p:ext uri="{BB962C8B-B14F-4D97-AF65-F5344CB8AC3E}">
        <p14:creationId xmlns:p14="http://schemas.microsoft.com/office/powerpoint/2010/main" val="3327127220"/>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Lst>
  <p:hf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olo 13"/>
          <p:cNvSpPr>
            <a:spLocks noGrp="1"/>
          </p:cNvSpPr>
          <p:nvPr>
            <p:ph type="ctrTitle"/>
          </p:nvPr>
        </p:nvSpPr>
        <p:spPr>
          <a:xfrm>
            <a:off x="1595268" y="526940"/>
            <a:ext cx="9001462" cy="2387600"/>
          </a:xfrm>
        </p:spPr>
        <p:txBody>
          <a:bodyPr/>
          <a:lstStyle/>
          <a:p>
            <a:r>
              <a:rPr lang="it-IT" b="0" dirty="0" smtClean="0"/>
              <a:t>FRIEDRICH NIETZSCHE</a:t>
            </a:r>
            <a:endParaRPr lang="it-IT" b="0" dirty="0"/>
          </a:p>
        </p:txBody>
      </p:sp>
      <p:sp>
        <p:nvSpPr>
          <p:cNvPr id="15" name="Sottotitolo 14"/>
          <p:cNvSpPr>
            <a:spLocks noGrp="1"/>
          </p:cNvSpPr>
          <p:nvPr>
            <p:ph type="subTitle" idx="1"/>
          </p:nvPr>
        </p:nvSpPr>
        <p:spPr>
          <a:xfrm>
            <a:off x="811617" y="3370520"/>
            <a:ext cx="10568763" cy="3359888"/>
          </a:xfrm>
        </p:spPr>
        <p:txBody>
          <a:bodyPr>
            <a:normAutofit/>
          </a:bodyPr>
          <a:lstStyle/>
          <a:p>
            <a:endParaRPr lang="it-IT" dirty="0" smtClean="0"/>
          </a:p>
          <a:p>
            <a:r>
              <a:rPr lang="it-IT" sz="5400" b="1" dirty="0" smtClean="0">
                <a:effectLst>
                  <a:outerShdw blurRad="38100" dist="38100" dir="2700000" algn="tl">
                    <a:srgbClr val="000000">
                      <a:alpha val="43137"/>
                    </a:srgbClr>
                  </a:outerShdw>
                </a:effectLst>
              </a:rPr>
              <a:t>«LA NASCITA DELLA TRAGEDIA»</a:t>
            </a:r>
            <a:endParaRPr lang="it-IT" sz="5400" b="1" dirty="0">
              <a:effectLst>
                <a:outerShdw blurRad="38100" dist="38100" dir="2700000" algn="tl">
                  <a:srgbClr val="000000">
                    <a:alpha val="43137"/>
                  </a:srgbClr>
                </a:outerShdw>
              </a:effectLst>
            </a:endParaRPr>
          </a:p>
        </p:txBody>
      </p:sp>
      <p:sp>
        <p:nvSpPr>
          <p:cNvPr id="2" name="Segnaposto piè di pagina 1"/>
          <p:cNvSpPr>
            <a:spLocks noGrp="1"/>
          </p:cNvSpPr>
          <p:nvPr>
            <p:ph type="ftr" sz="quarter" idx="11"/>
          </p:nvPr>
        </p:nvSpPr>
        <p:spPr/>
        <p:txBody>
          <a:bodyPr/>
          <a:lstStyle/>
          <a:p>
            <a:r>
              <a:rPr lang="it-IT" smtClean="0"/>
              <a:t>Paolo Scolari arete-consulenzafilosofica.it</a:t>
            </a:r>
            <a:endParaRPr lang="it-IT"/>
          </a:p>
        </p:txBody>
      </p:sp>
      <p:sp>
        <p:nvSpPr>
          <p:cNvPr id="3" name="Segnaposto numero diapositiva 2"/>
          <p:cNvSpPr>
            <a:spLocks noGrp="1"/>
          </p:cNvSpPr>
          <p:nvPr>
            <p:ph type="sldNum" sz="quarter" idx="12"/>
          </p:nvPr>
        </p:nvSpPr>
        <p:spPr/>
        <p:txBody>
          <a:bodyPr/>
          <a:lstStyle/>
          <a:p>
            <a:fld id="{827715AC-44F9-4257-9C62-B62A10023B7F}" type="slidenum">
              <a:rPr lang="it-IT" smtClean="0"/>
              <a:t>1</a:t>
            </a:fld>
            <a:endParaRPr lang="it-IT"/>
          </a:p>
        </p:txBody>
      </p:sp>
    </p:spTree>
    <p:extLst>
      <p:ext uri="{BB962C8B-B14F-4D97-AF65-F5344CB8AC3E}">
        <p14:creationId xmlns:p14="http://schemas.microsoft.com/office/powerpoint/2010/main" val="15039100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600" dirty="0" smtClean="0"/>
              <a:t>SOLO INSIEME…</a:t>
            </a:r>
            <a:endParaRPr lang="it-IT" sz="6600" dirty="0"/>
          </a:p>
        </p:txBody>
      </p:sp>
      <p:sp>
        <p:nvSpPr>
          <p:cNvPr id="4" name="Segnaposto testo 3"/>
          <p:cNvSpPr>
            <a:spLocks noGrp="1"/>
          </p:cNvSpPr>
          <p:nvPr>
            <p:ph type="body" idx="1"/>
          </p:nvPr>
        </p:nvSpPr>
        <p:spPr/>
        <p:txBody>
          <a:bodyPr/>
          <a:lstStyle/>
          <a:p>
            <a:pPr algn="ctr"/>
            <a:r>
              <a:rPr lang="it-IT" sz="4000" dirty="0" smtClean="0"/>
              <a:t>DIONISO</a:t>
            </a:r>
            <a:endParaRPr lang="it-IT" dirty="0"/>
          </a:p>
        </p:txBody>
      </p:sp>
      <p:sp>
        <p:nvSpPr>
          <p:cNvPr id="5" name="Segnaposto contenuto 4"/>
          <p:cNvSpPr>
            <a:spLocks noGrp="1"/>
          </p:cNvSpPr>
          <p:nvPr>
            <p:ph sz="half" idx="2"/>
          </p:nvPr>
        </p:nvSpPr>
        <p:spPr>
          <a:xfrm>
            <a:off x="913795" y="2912232"/>
            <a:ext cx="5019645" cy="3590168"/>
          </a:xfrm>
        </p:spPr>
        <p:txBody>
          <a:bodyPr>
            <a:noAutofit/>
          </a:bodyPr>
          <a:lstStyle/>
          <a:p>
            <a:pPr marL="0" indent="0" algn="ctr">
              <a:buNone/>
            </a:pPr>
            <a:r>
              <a:rPr lang="it-IT" sz="1800" dirty="0" smtClean="0"/>
              <a:t>Un dominio artistico al di là dell’apollineo, una regione nei cui accordi di gioia si smorza incantevolmente tanto la </a:t>
            </a:r>
            <a:r>
              <a:rPr lang="it-IT" sz="1800" b="1" dirty="0" smtClean="0"/>
              <a:t>dissonanza</a:t>
            </a:r>
            <a:r>
              <a:rPr lang="it-IT" sz="1800" dirty="0" smtClean="0"/>
              <a:t> quanto </a:t>
            </a:r>
            <a:r>
              <a:rPr lang="it-IT" sz="1800" b="1" dirty="0" smtClean="0"/>
              <a:t>l’immagine terribile del mondo</a:t>
            </a:r>
            <a:r>
              <a:rPr lang="it-IT" sz="1800" dirty="0" smtClean="0"/>
              <a:t>, dove si giustifica persino l’esistenza del «peggiore dei mondi». È l’</a:t>
            </a:r>
            <a:r>
              <a:rPr lang="it-IT" sz="1800" b="1" dirty="0" smtClean="0"/>
              <a:t>esistenza eterna e originaria</a:t>
            </a:r>
            <a:r>
              <a:rPr lang="it-IT" sz="1800" dirty="0" smtClean="0"/>
              <a:t>, che suscita all’esistenza tutto il mondo dell’apparenza</a:t>
            </a:r>
            <a:r>
              <a:rPr lang="it-IT" dirty="0" smtClean="0"/>
              <a:t>.</a:t>
            </a:r>
            <a:endParaRPr lang="it-IT" dirty="0"/>
          </a:p>
        </p:txBody>
      </p:sp>
      <p:sp>
        <p:nvSpPr>
          <p:cNvPr id="6" name="Segnaposto testo 5"/>
          <p:cNvSpPr>
            <a:spLocks noGrp="1"/>
          </p:cNvSpPr>
          <p:nvPr>
            <p:ph type="body" sz="quarter" idx="3"/>
          </p:nvPr>
        </p:nvSpPr>
        <p:spPr/>
        <p:txBody>
          <a:bodyPr/>
          <a:lstStyle/>
          <a:p>
            <a:pPr algn="ctr"/>
            <a:r>
              <a:rPr lang="it-IT" sz="4000" dirty="0" smtClean="0"/>
              <a:t>APOLLO</a:t>
            </a:r>
            <a:endParaRPr lang="it-IT" dirty="0"/>
          </a:p>
        </p:txBody>
      </p:sp>
      <p:sp>
        <p:nvSpPr>
          <p:cNvPr id="7" name="Segnaposto contenuto 6"/>
          <p:cNvSpPr>
            <a:spLocks noGrp="1"/>
          </p:cNvSpPr>
          <p:nvPr>
            <p:ph sz="quarter" idx="4"/>
          </p:nvPr>
        </p:nvSpPr>
        <p:spPr>
          <a:xfrm>
            <a:off x="6172200" y="2912232"/>
            <a:ext cx="5105400" cy="3712088"/>
          </a:xfrm>
        </p:spPr>
        <p:txBody>
          <a:bodyPr>
            <a:noAutofit/>
          </a:bodyPr>
          <a:lstStyle/>
          <a:p>
            <a:pPr marL="0" indent="0" algn="ctr">
              <a:buNone/>
            </a:pPr>
            <a:r>
              <a:rPr lang="it-IT" sz="1900" dirty="0" smtClean="0"/>
              <a:t>Per vivere questa dissonanza si ha bisogno di una magnifica </a:t>
            </a:r>
            <a:r>
              <a:rPr lang="it-IT" sz="1900" b="1" dirty="0" smtClean="0"/>
              <a:t>illusione</a:t>
            </a:r>
            <a:r>
              <a:rPr lang="it-IT" sz="1900" dirty="0" smtClean="0"/>
              <a:t>, che coprisse con un </a:t>
            </a:r>
            <a:r>
              <a:rPr lang="it-IT" sz="1900" b="1" dirty="0" smtClean="0"/>
              <a:t>velo</a:t>
            </a:r>
            <a:r>
              <a:rPr lang="it-IT" sz="1900" dirty="0" smtClean="0"/>
              <a:t> di bellezza il suo stesso essere. Nel nome di Apollo riassumiamo tutte quelle innumerevoli </a:t>
            </a:r>
            <a:r>
              <a:rPr lang="it-IT" sz="1900" b="1" dirty="0" smtClean="0"/>
              <a:t>illusioni</a:t>
            </a:r>
            <a:r>
              <a:rPr lang="it-IT" sz="1900" dirty="0" smtClean="0"/>
              <a:t> della bella </a:t>
            </a:r>
            <a:r>
              <a:rPr lang="it-IT" sz="1900" b="1" dirty="0" smtClean="0"/>
              <a:t>apparenza</a:t>
            </a:r>
            <a:r>
              <a:rPr lang="it-IT" sz="1900" dirty="0" smtClean="0"/>
              <a:t>, che in ogni momento rendono l’esistenza degna in generale di essere vissuta e spingono a vivere l’attimo successivo.</a:t>
            </a:r>
            <a:endParaRPr lang="it-IT" sz="1900" dirty="0"/>
          </a:p>
        </p:txBody>
      </p:sp>
      <p:sp>
        <p:nvSpPr>
          <p:cNvPr id="3" name="Segnaposto piè di pagina 2"/>
          <p:cNvSpPr>
            <a:spLocks noGrp="1"/>
          </p:cNvSpPr>
          <p:nvPr>
            <p:ph type="ftr" sz="quarter" idx="11"/>
          </p:nvPr>
        </p:nvSpPr>
        <p:spPr/>
        <p:txBody>
          <a:bodyPr/>
          <a:lstStyle/>
          <a:p>
            <a:r>
              <a:rPr lang="it-IT" dirty="0" smtClean="0"/>
              <a:t>Paolo Scolari arete-consulenzafilosofica.it</a:t>
            </a:r>
            <a:endParaRPr lang="it-IT" dirty="0"/>
          </a:p>
        </p:txBody>
      </p:sp>
      <p:sp>
        <p:nvSpPr>
          <p:cNvPr id="8" name="Segnaposto numero diapositiva 7"/>
          <p:cNvSpPr>
            <a:spLocks noGrp="1"/>
          </p:cNvSpPr>
          <p:nvPr>
            <p:ph type="sldNum" sz="quarter" idx="12"/>
          </p:nvPr>
        </p:nvSpPr>
        <p:spPr/>
        <p:txBody>
          <a:bodyPr/>
          <a:lstStyle/>
          <a:p>
            <a:fld id="{827715AC-44F9-4257-9C62-B62A10023B7F}" type="slidenum">
              <a:rPr lang="it-IT" smtClean="0"/>
              <a:t>10</a:t>
            </a:fld>
            <a:endParaRPr lang="it-IT"/>
          </a:p>
        </p:txBody>
      </p:sp>
    </p:spTree>
    <p:extLst>
      <p:ext uri="{BB962C8B-B14F-4D97-AF65-F5344CB8AC3E}">
        <p14:creationId xmlns:p14="http://schemas.microsoft.com/office/powerpoint/2010/main" val="361817446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353291"/>
            <a:ext cx="9001462" cy="2387600"/>
          </a:xfrm>
        </p:spPr>
        <p:txBody>
          <a:bodyPr>
            <a:noAutofit/>
          </a:bodyPr>
          <a:lstStyle/>
          <a:p>
            <a:r>
              <a:rPr lang="it-IT" sz="5400" dirty="0" smtClean="0"/>
              <a:t>UN MONDO ARTISTICO INTERMEDIO…</a:t>
            </a:r>
            <a:endParaRPr lang="it-IT" sz="5400" dirty="0"/>
          </a:p>
        </p:txBody>
      </p:sp>
      <p:sp>
        <p:nvSpPr>
          <p:cNvPr id="3" name="Sottotitolo 2"/>
          <p:cNvSpPr>
            <a:spLocks noGrp="1"/>
          </p:cNvSpPr>
          <p:nvPr>
            <p:ph type="subTitle" idx="1"/>
          </p:nvPr>
        </p:nvSpPr>
        <p:spPr>
          <a:xfrm>
            <a:off x="1595268" y="3030539"/>
            <a:ext cx="9092523" cy="2681492"/>
          </a:xfrm>
        </p:spPr>
        <p:txBody>
          <a:bodyPr>
            <a:noAutofit/>
          </a:bodyPr>
          <a:lstStyle/>
          <a:p>
            <a:r>
              <a:rPr lang="it-IT" sz="2300" dirty="0" smtClean="0"/>
              <a:t>L’</a:t>
            </a:r>
            <a:r>
              <a:rPr lang="it-IT" sz="2300" b="1" dirty="0" smtClean="0"/>
              <a:t>orrore</a:t>
            </a:r>
            <a:r>
              <a:rPr lang="it-IT" sz="2300" dirty="0" smtClean="0"/>
              <a:t>. Fu dai Greci superato, nascosto, sottratto alla vista. Fu </a:t>
            </a:r>
            <a:r>
              <a:rPr lang="it-IT" sz="2300" b="1" dirty="0" smtClean="0"/>
              <a:t>per poter vivere </a:t>
            </a:r>
            <a:r>
              <a:rPr lang="it-IT" sz="2300" dirty="0" smtClean="0"/>
              <a:t>che i Greci dovettero, per profondissima necessità, creare questi dei: dall’originario ordinamento divino titanico del terrore fu sviluppato attraverso quell’impulso apollineo di bellezza l’ordinamento divino olimpico della gioia, allo stesso modo che le rose spuntano da spinosi cespugli.</a:t>
            </a:r>
            <a:endParaRPr lang="it-IT" sz="23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11</a:t>
            </a:fld>
            <a:endParaRPr lang="it-IT"/>
          </a:p>
        </p:txBody>
      </p:sp>
    </p:spTree>
    <p:extLst>
      <p:ext uri="{BB962C8B-B14F-4D97-AF65-F5344CB8AC3E}">
        <p14:creationId xmlns:p14="http://schemas.microsoft.com/office/powerpoint/2010/main" val="277092865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218354"/>
            <a:ext cx="9001462" cy="2387600"/>
          </a:xfrm>
        </p:spPr>
        <p:txBody>
          <a:bodyPr>
            <a:normAutofit/>
          </a:bodyPr>
          <a:lstStyle/>
          <a:p>
            <a:r>
              <a:rPr lang="it-IT" sz="5400" dirty="0" smtClean="0"/>
              <a:t>…PER POTER VIVERE…</a:t>
            </a:r>
            <a:endParaRPr lang="it-IT" sz="5400" dirty="0"/>
          </a:p>
        </p:txBody>
      </p:sp>
      <p:sp>
        <p:nvSpPr>
          <p:cNvPr id="3" name="Sottotitolo 2"/>
          <p:cNvSpPr>
            <a:spLocks noGrp="1"/>
          </p:cNvSpPr>
          <p:nvPr>
            <p:ph type="subTitle" idx="1"/>
          </p:nvPr>
        </p:nvSpPr>
        <p:spPr>
          <a:xfrm>
            <a:off x="1595268" y="3300702"/>
            <a:ext cx="9011771" cy="2937538"/>
          </a:xfrm>
        </p:spPr>
        <p:txBody>
          <a:bodyPr>
            <a:noAutofit/>
          </a:bodyPr>
          <a:lstStyle/>
          <a:p>
            <a:r>
              <a:rPr lang="it-IT" sz="3200" dirty="0" smtClean="0"/>
              <a:t>Il Greco conobbe e sentì i terrori e le atrocità dell’esistenza (</a:t>
            </a:r>
            <a:r>
              <a:rPr lang="it-IT" sz="3200" dirty="0"/>
              <a:t>D</a:t>
            </a:r>
            <a:r>
              <a:rPr lang="it-IT" sz="3200" dirty="0" smtClean="0"/>
              <a:t>ioniso): </a:t>
            </a:r>
            <a:r>
              <a:rPr lang="it-IT" sz="3200" b="1" dirty="0" smtClean="0"/>
              <a:t>per poter comunque vivere</a:t>
            </a:r>
            <a:r>
              <a:rPr lang="it-IT" sz="3200" dirty="0" smtClean="0"/>
              <a:t>, egli dové porre davanti a tutto ciò la splendida nascita sognata degli dei olimpici (Apollo).</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12</a:t>
            </a:fld>
            <a:endParaRPr lang="it-IT"/>
          </a:p>
        </p:txBody>
      </p:sp>
    </p:spTree>
    <p:extLst>
      <p:ext uri="{BB962C8B-B14F-4D97-AF65-F5344CB8AC3E}">
        <p14:creationId xmlns:p14="http://schemas.microsoft.com/office/powerpoint/2010/main" val="288496557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530081"/>
            <a:ext cx="9001462" cy="2387600"/>
          </a:xfrm>
        </p:spPr>
        <p:txBody>
          <a:bodyPr>
            <a:normAutofit/>
          </a:bodyPr>
          <a:lstStyle/>
          <a:p>
            <a:r>
              <a:rPr lang="it-IT" sz="5400" dirty="0" smtClean="0"/>
              <a:t>…E PER SOPPORTARE L’ESISTENZA</a:t>
            </a:r>
            <a:endParaRPr lang="it-IT" sz="5400" dirty="0"/>
          </a:p>
        </p:txBody>
      </p:sp>
      <p:sp>
        <p:nvSpPr>
          <p:cNvPr id="3" name="Sottotitolo 2"/>
          <p:cNvSpPr>
            <a:spLocks noGrp="1"/>
          </p:cNvSpPr>
          <p:nvPr>
            <p:ph type="subTitle" idx="1"/>
          </p:nvPr>
        </p:nvSpPr>
        <p:spPr>
          <a:xfrm>
            <a:off x="1595269" y="3425392"/>
            <a:ext cx="9001462" cy="1655762"/>
          </a:xfrm>
        </p:spPr>
        <p:txBody>
          <a:bodyPr>
            <a:noAutofit/>
          </a:bodyPr>
          <a:lstStyle/>
          <a:p>
            <a:r>
              <a:rPr lang="it-IT" sz="2800" dirty="0" smtClean="0"/>
              <a:t>Altrimenti quel popolo che aveva una sensibilità così eccitabile, che bramava così impetuosamente, che aveva un talento così unico per il </a:t>
            </a:r>
            <a:r>
              <a:rPr lang="it-IT" sz="2800" i="1" dirty="0" smtClean="0"/>
              <a:t>soffrire</a:t>
            </a:r>
            <a:r>
              <a:rPr lang="it-IT" sz="2800" dirty="0" smtClean="0"/>
              <a:t>, come avrebbe potuto </a:t>
            </a:r>
            <a:r>
              <a:rPr lang="it-IT" sz="2800" b="1" dirty="0" smtClean="0"/>
              <a:t>sopportare l’esistenza</a:t>
            </a:r>
            <a:r>
              <a:rPr lang="it-IT" sz="2800" dirty="0" smtClean="0"/>
              <a:t>, se questa non gli fosse stata mostrata nei suoi dei circonfusa da una gloria superiore?</a:t>
            </a:r>
            <a:endParaRPr lang="it-IT" sz="28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13</a:t>
            </a:fld>
            <a:endParaRPr lang="it-IT"/>
          </a:p>
        </p:txBody>
      </p:sp>
    </p:spTree>
    <p:extLst>
      <p:ext uri="{BB962C8B-B14F-4D97-AF65-F5344CB8AC3E}">
        <p14:creationId xmlns:p14="http://schemas.microsoft.com/office/powerpoint/2010/main" val="398986695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0"/>
            <a:ext cx="9001462" cy="2387600"/>
          </a:xfrm>
        </p:spPr>
        <p:txBody>
          <a:bodyPr>
            <a:normAutofit/>
          </a:bodyPr>
          <a:lstStyle/>
          <a:p>
            <a:r>
              <a:rPr lang="it-IT" sz="5400" dirty="0" smtClean="0"/>
              <a:t>MENO MALE CHE C’è APOLLO</a:t>
            </a:r>
            <a:endParaRPr lang="it-IT" sz="5400" dirty="0"/>
          </a:p>
        </p:txBody>
      </p:sp>
      <p:sp>
        <p:nvSpPr>
          <p:cNvPr id="3" name="Sottotitolo 2"/>
          <p:cNvSpPr>
            <a:spLocks noGrp="1"/>
          </p:cNvSpPr>
          <p:nvPr>
            <p:ph type="subTitle" idx="1"/>
          </p:nvPr>
        </p:nvSpPr>
        <p:spPr>
          <a:xfrm>
            <a:off x="650240" y="2770766"/>
            <a:ext cx="10647679" cy="3467474"/>
          </a:xfrm>
        </p:spPr>
        <p:txBody>
          <a:bodyPr>
            <a:noAutofit/>
          </a:bodyPr>
          <a:lstStyle/>
          <a:p>
            <a:r>
              <a:rPr lang="it-IT" sz="2600" dirty="0" smtClean="0"/>
              <a:t>Del fondamento di ogni esistenza, del sostrato dionisiaco del mondo può passare nella coscienza dell’individuo solo esattamente quello che può essere poi di nuovo superato dalla forza di trasfigurazione apollinea. </a:t>
            </a:r>
            <a:r>
              <a:rPr lang="it-IT" sz="2600" b="1" dirty="0" smtClean="0"/>
              <a:t>Dove le forze dionisiache si levano così impetuosamente, là deve essere già disceso sino a noi, avvolto in una nube, Apollo</a:t>
            </a:r>
            <a:r>
              <a:rPr lang="it-IT" sz="2600" dirty="0" smtClean="0"/>
              <a:t>.</a:t>
            </a:r>
            <a:endParaRPr lang="it-IT" sz="26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14</a:t>
            </a:fld>
            <a:endParaRPr lang="it-IT"/>
          </a:p>
        </p:txBody>
      </p:sp>
    </p:spTree>
    <p:extLst>
      <p:ext uri="{BB962C8B-B14F-4D97-AF65-F5344CB8AC3E}">
        <p14:creationId xmlns:p14="http://schemas.microsoft.com/office/powerpoint/2010/main" val="367884921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0"/>
            <a:ext cx="9001462" cy="2387600"/>
          </a:xfrm>
        </p:spPr>
        <p:txBody>
          <a:bodyPr>
            <a:normAutofit/>
          </a:bodyPr>
          <a:lstStyle/>
          <a:p>
            <a:r>
              <a:rPr lang="it-IT" sz="6000" dirty="0" smtClean="0"/>
              <a:t>Non c’è </a:t>
            </a:r>
            <a:r>
              <a:rPr lang="it-IT" sz="6000" dirty="0" err="1" smtClean="0"/>
              <a:t>dioniso</a:t>
            </a:r>
            <a:r>
              <a:rPr lang="it-IT" sz="6000" dirty="0" smtClean="0"/>
              <a:t> senza apollo</a:t>
            </a:r>
            <a:endParaRPr lang="it-IT" sz="6000" dirty="0"/>
          </a:p>
        </p:txBody>
      </p:sp>
      <p:sp>
        <p:nvSpPr>
          <p:cNvPr id="3" name="Sottotitolo 2"/>
          <p:cNvSpPr>
            <a:spLocks noGrp="1"/>
          </p:cNvSpPr>
          <p:nvPr>
            <p:ph type="subTitle" idx="1"/>
          </p:nvPr>
        </p:nvSpPr>
        <p:spPr>
          <a:xfrm>
            <a:off x="487680" y="2604510"/>
            <a:ext cx="11196320" cy="4019810"/>
          </a:xfrm>
        </p:spPr>
        <p:txBody>
          <a:bodyPr>
            <a:noAutofit/>
          </a:bodyPr>
          <a:lstStyle/>
          <a:p>
            <a:r>
              <a:rPr lang="it-IT" sz="2300" dirty="0" smtClean="0"/>
              <a:t>Quel mondo di bellezza apollinea ha uno </a:t>
            </a:r>
            <a:r>
              <a:rPr lang="it-IT" sz="2300" b="1" dirty="0" smtClean="0"/>
              <a:t>sfondo</a:t>
            </a:r>
            <a:r>
              <a:rPr lang="it-IT" sz="2300" dirty="0" smtClean="0"/>
              <a:t>, la </a:t>
            </a:r>
            <a:r>
              <a:rPr lang="it-IT" sz="2300" b="1" dirty="0" smtClean="0"/>
              <a:t>terribile saggezza </a:t>
            </a:r>
            <a:r>
              <a:rPr lang="it-IT" sz="2300" dirty="0" smtClean="0"/>
              <a:t>di Sileno. </a:t>
            </a:r>
            <a:r>
              <a:rPr lang="it-IT" sz="2300" b="1" dirty="0" smtClean="0"/>
              <a:t>Entrambi sono necessari</a:t>
            </a:r>
            <a:r>
              <a:rPr lang="it-IT" sz="2300" dirty="0" smtClean="0"/>
              <a:t>. </a:t>
            </a:r>
            <a:r>
              <a:rPr lang="it-IT" sz="2300" b="1" dirty="0" smtClean="0"/>
              <a:t>Apollo</a:t>
            </a:r>
            <a:r>
              <a:rPr lang="it-IT" sz="2300" dirty="0" smtClean="0"/>
              <a:t> ci viene incontro come la divinizzazione del </a:t>
            </a:r>
            <a:r>
              <a:rPr lang="it-IT" sz="2300" i="1" dirty="0" err="1" smtClean="0"/>
              <a:t>principium</a:t>
            </a:r>
            <a:r>
              <a:rPr lang="it-IT" sz="2300" i="1" dirty="0" smtClean="0"/>
              <a:t> </a:t>
            </a:r>
            <a:r>
              <a:rPr lang="it-IT" sz="2300" i="1" dirty="0" err="1" smtClean="0"/>
              <a:t>individuationis</a:t>
            </a:r>
            <a:r>
              <a:rPr lang="it-IT" sz="2300" dirty="0" smtClean="0"/>
              <a:t>, in cui soltanto si adempie il fine eternamente raggiunto dell’uno originario, la sua liberazione attraverso l’illusione: con gesti sublimi egli ci mostra come tutto il mondo dell’affanno sia necessario, perché da esso l’individuo possa venir spinto alla creazione della visione liberatrice e poi, sprofondato nella contemplazione di essa, possa </a:t>
            </a:r>
            <a:r>
              <a:rPr lang="it-IT" sz="2300" b="1" dirty="0" smtClean="0"/>
              <a:t>sedere tranquillo nella sua barca oscillante, in mezzo al mare</a:t>
            </a:r>
            <a:r>
              <a:rPr lang="it-IT" sz="2300" dirty="0" smtClean="0"/>
              <a:t>.</a:t>
            </a:r>
            <a:endParaRPr lang="it-IT" sz="2300" i="1"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15</a:t>
            </a:fld>
            <a:endParaRPr lang="it-IT"/>
          </a:p>
        </p:txBody>
      </p:sp>
    </p:spTree>
    <p:extLst>
      <p:ext uri="{BB962C8B-B14F-4D97-AF65-F5344CB8AC3E}">
        <p14:creationId xmlns:p14="http://schemas.microsoft.com/office/powerpoint/2010/main" val="313604844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644237"/>
            <a:ext cx="9001462" cy="2387600"/>
          </a:xfrm>
        </p:spPr>
        <p:txBody>
          <a:bodyPr>
            <a:noAutofit/>
          </a:bodyPr>
          <a:lstStyle/>
          <a:p>
            <a:r>
              <a:rPr lang="it-IT" sz="6000" dirty="0" smtClean="0"/>
              <a:t>Apollo non può vivere senza </a:t>
            </a:r>
            <a:r>
              <a:rPr lang="it-IT" sz="6000" dirty="0" err="1" smtClean="0"/>
              <a:t>dioniso</a:t>
            </a:r>
            <a:endParaRPr lang="it-IT" sz="6000" dirty="0"/>
          </a:p>
        </p:txBody>
      </p:sp>
      <p:sp>
        <p:nvSpPr>
          <p:cNvPr id="3" name="Sottotitolo 2"/>
          <p:cNvSpPr>
            <a:spLocks noGrp="1"/>
          </p:cNvSpPr>
          <p:nvPr>
            <p:ph type="subTitle" idx="1"/>
          </p:nvPr>
        </p:nvSpPr>
        <p:spPr>
          <a:xfrm>
            <a:off x="1595269" y="3342265"/>
            <a:ext cx="9001462" cy="1655762"/>
          </a:xfrm>
        </p:spPr>
        <p:txBody>
          <a:bodyPr>
            <a:noAutofit/>
          </a:bodyPr>
          <a:lstStyle/>
          <a:p>
            <a:r>
              <a:rPr lang="it-IT" sz="2800" dirty="0" smtClean="0"/>
              <a:t>Al tempo stesso tutta l’esistenza dell’apollineo, e così ogni bellezza e moderazione, poggia su un </a:t>
            </a:r>
            <a:r>
              <a:rPr lang="it-IT" sz="2800" b="1" dirty="0" smtClean="0"/>
              <a:t>fondamento – mascherato – di sofferenza e di conoscenza</a:t>
            </a:r>
            <a:r>
              <a:rPr lang="it-IT" sz="2800" dirty="0" smtClean="0"/>
              <a:t>, che a lui veniva di nuovo svelato da quel </a:t>
            </a:r>
            <a:r>
              <a:rPr lang="it-IT" sz="2800" b="1" dirty="0" smtClean="0"/>
              <a:t>dionisiaco</a:t>
            </a:r>
            <a:r>
              <a:rPr lang="it-IT" sz="2800" dirty="0" smtClean="0"/>
              <a:t>. È una </a:t>
            </a:r>
            <a:r>
              <a:rPr lang="it-IT" sz="2800" b="1" dirty="0" smtClean="0"/>
              <a:t>necessità</a:t>
            </a:r>
            <a:r>
              <a:rPr lang="it-IT" sz="2800" dirty="0" smtClean="0"/>
              <a:t>.</a:t>
            </a:r>
            <a:endParaRPr lang="it-IT" sz="28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16</a:t>
            </a:fld>
            <a:endParaRPr lang="it-IT"/>
          </a:p>
        </p:txBody>
      </p:sp>
    </p:spTree>
    <p:extLst>
      <p:ext uri="{BB962C8B-B14F-4D97-AF65-F5344CB8AC3E}">
        <p14:creationId xmlns:p14="http://schemas.microsoft.com/office/powerpoint/2010/main" val="130370329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530082"/>
            <a:ext cx="9001462" cy="2387600"/>
          </a:xfrm>
        </p:spPr>
        <p:txBody>
          <a:bodyPr>
            <a:normAutofit/>
          </a:bodyPr>
          <a:lstStyle/>
          <a:p>
            <a:r>
              <a:rPr lang="it-IT" sz="6600" dirty="0" smtClean="0"/>
              <a:t>TRA I DUE… «SOLO» UN VELO</a:t>
            </a:r>
            <a:endParaRPr lang="it-IT" sz="6600" dirty="0"/>
          </a:p>
        </p:txBody>
      </p:sp>
      <p:sp>
        <p:nvSpPr>
          <p:cNvPr id="3" name="Sottotitolo 2"/>
          <p:cNvSpPr>
            <a:spLocks noGrp="1"/>
          </p:cNvSpPr>
          <p:nvPr>
            <p:ph type="subTitle" idx="1"/>
          </p:nvPr>
        </p:nvSpPr>
        <p:spPr>
          <a:xfrm>
            <a:off x="812800" y="3269528"/>
            <a:ext cx="10789919" cy="2968712"/>
          </a:xfrm>
        </p:spPr>
        <p:txBody>
          <a:bodyPr>
            <a:noAutofit/>
          </a:bodyPr>
          <a:lstStyle/>
          <a:p>
            <a:r>
              <a:rPr lang="it-IT" sz="3200" dirty="0" smtClean="0"/>
              <a:t>L’apollineo guarda il dionisiaco con stupore misto ad orrore, sentendo che tutto quello non gli è poi davvero così estraneo, anzi che la sua coscienza </a:t>
            </a:r>
            <a:r>
              <a:rPr lang="it-IT" sz="3200" b="1" dirty="0" smtClean="0"/>
              <a:t>apollinea</a:t>
            </a:r>
            <a:r>
              <a:rPr lang="it-IT" sz="3200" dirty="0" smtClean="0"/>
              <a:t> gli nascondeva questo mondo </a:t>
            </a:r>
            <a:r>
              <a:rPr lang="it-IT" sz="3200" b="1" dirty="0" smtClean="0"/>
              <a:t>dionisiaco</a:t>
            </a:r>
            <a:r>
              <a:rPr lang="it-IT" sz="3200" dirty="0" smtClean="0"/>
              <a:t> solo come un </a:t>
            </a:r>
            <a:r>
              <a:rPr lang="it-IT" sz="3200" b="1" dirty="0" smtClean="0"/>
              <a:t>velo</a:t>
            </a:r>
            <a:r>
              <a:rPr lang="it-IT" sz="3200" dirty="0" smtClean="0"/>
              <a:t>.</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17</a:t>
            </a:fld>
            <a:endParaRPr lang="it-IT"/>
          </a:p>
        </p:txBody>
      </p:sp>
    </p:spTree>
    <p:extLst>
      <p:ext uri="{BB962C8B-B14F-4D97-AF65-F5344CB8AC3E}">
        <p14:creationId xmlns:p14="http://schemas.microsoft.com/office/powerpoint/2010/main" val="220130846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28320" y="304800"/>
            <a:ext cx="11054080" cy="1727200"/>
          </a:xfrm>
        </p:spPr>
        <p:txBody>
          <a:bodyPr>
            <a:noAutofit/>
          </a:bodyPr>
          <a:lstStyle/>
          <a:p>
            <a:r>
              <a:rPr lang="it-IT" sz="4400" dirty="0" smtClean="0"/>
              <a:t>Apollo e </a:t>
            </a:r>
            <a:r>
              <a:rPr lang="it-IT" sz="4400" dirty="0" err="1" smtClean="0"/>
              <a:t>dioniso</a:t>
            </a:r>
            <a:r>
              <a:rPr lang="it-IT" sz="4400" dirty="0" smtClean="0"/>
              <a:t> parlano la stessa lingua</a:t>
            </a:r>
            <a:endParaRPr lang="it-IT" sz="4400" dirty="0"/>
          </a:p>
        </p:txBody>
      </p:sp>
      <p:sp>
        <p:nvSpPr>
          <p:cNvPr id="3" name="Sottotitolo 2"/>
          <p:cNvSpPr>
            <a:spLocks noGrp="1"/>
          </p:cNvSpPr>
          <p:nvPr>
            <p:ph type="subTitle" idx="1"/>
          </p:nvPr>
        </p:nvSpPr>
        <p:spPr>
          <a:xfrm>
            <a:off x="365760" y="2240136"/>
            <a:ext cx="11379199" cy="4241944"/>
          </a:xfrm>
        </p:spPr>
        <p:txBody>
          <a:bodyPr>
            <a:noAutofit/>
          </a:bodyPr>
          <a:lstStyle/>
          <a:p>
            <a:r>
              <a:rPr lang="it-IT" sz="2200" dirty="0" smtClean="0"/>
              <a:t>Nel punto più essenziale l’inganno apollineo risulta infranto e annullato. Il </a:t>
            </a:r>
            <a:r>
              <a:rPr lang="it-IT" sz="2200" b="1" dirty="0" smtClean="0"/>
              <a:t>Dionisiaco</a:t>
            </a:r>
            <a:r>
              <a:rPr lang="it-IT" sz="2200" dirty="0" smtClean="0"/>
              <a:t> prende il </a:t>
            </a:r>
            <a:r>
              <a:rPr lang="it-IT" sz="2200" b="1" dirty="0" smtClean="0"/>
              <a:t>sopravvento</a:t>
            </a:r>
            <a:r>
              <a:rPr lang="it-IT" sz="2200" dirty="0" smtClean="0"/>
              <a:t>. E con ciò l’inganno apollineo si mostra per quel che è, cioè per il velo che per tutta la durata della tragedia ricopre costantemente il vero e proprio effetto dionisiaco: il quale è tuttavia così potente, da spingere alla fine lo stesso dramma apollineo in una sfera in cui esso comincia a</a:t>
            </a:r>
            <a:r>
              <a:rPr lang="it-IT" sz="2200" b="1" dirty="0" smtClean="0"/>
              <a:t> parlare con sapienza dionisiaca</a:t>
            </a:r>
            <a:r>
              <a:rPr lang="it-IT" sz="2200" dirty="0" smtClean="0"/>
              <a:t>, e in cui nega se stesso e la sua visibilità apollinea.</a:t>
            </a:r>
          </a:p>
          <a:p>
            <a:r>
              <a:rPr lang="it-IT" sz="2800" b="1" dirty="0" smtClean="0"/>
              <a:t>Dioniso parla la lingua di Apollo</a:t>
            </a:r>
            <a:r>
              <a:rPr lang="it-IT" sz="2800" dirty="0" smtClean="0"/>
              <a:t>,</a:t>
            </a:r>
          </a:p>
          <a:p>
            <a:r>
              <a:rPr lang="it-IT" sz="2800" dirty="0" smtClean="0"/>
              <a:t>ma alla fine </a:t>
            </a:r>
            <a:r>
              <a:rPr lang="it-IT" sz="2800" b="1" dirty="0" smtClean="0"/>
              <a:t>Apollo parla la lingua di Dioniso</a:t>
            </a:r>
            <a:r>
              <a:rPr lang="it-IT" sz="2800" dirty="0" smtClean="0"/>
              <a:t>.</a:t>
            </a:r>
            <a:endParaRPr lang="it-IT" sz="28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18</a:t>
            </a:fld>
            <a:endParaRPr lang="it-IT"/>
          </a:p>
        </p:txBody>
      </p:sp>
    </p:spTree>
    <p:extLst>
      <p:ext uri="{BB962C8B-B14F-4D97-AF65-F5344CB8AC3E}">
        <p14:creationId xmlns:p14="http://schemas.microsoft.com/office/powerpoint/2010/main" val="381290604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488518"/>
            <a:ext cx="9001462" cy="2387600"/>
          </a:xfrm>
        </p:spPr>
        <p:txBody>
          <a:bodyPr>
            <a:normAutofit/>
          </a:bodyPr>
          <a:lstStyle/>
          <a:p>
            <a:r>
              <a:rPr lang="it-IT" sz="6600" dirty="0" smtClean="0"/>
              <a:t>Il peccato di </a:t>
            </a:r>
            <a:r>
              <a:rPr lang="it-IT" sz="6600" dirty="0" err="1" smtClean="0"/>
              <a:t>euripide</a:t>
            </a:r>
            <a:endParaRPr lang="it-IT" sz="6600" dirty="0"/>
          </a:p>
        </p:txBody>
      </p:sp>
      <p:sp>
        <p:nvSpPr>
          <p:cNvPr id="3" name="Sottotitolo 2"/>
          <p:cNvSpPr>
            <a:spLocks noGrp="1"/>
          </p:cNvSpPr>
          <p:nvPr>
            <p:ph type="subTitle" idx="1"/>
          </p:nvPr>
        </p:nvSpPr>
        <p:spPr>
          <a:xfrm>
            <a:off x="203200" y="3602038"/>
            <a:ext cx="11460479" cy="2981642"/>
          </a:xfrm>
        </p:spPr>
        <p:txBody>
          <a:bodyPr>
            <a:noAutofit/>
          </a:bodyPr>
          <a:lstStyle/>
          <a:p>
            <a:r>
              <a:rPr lang="it-IT" sz="3200" b="1" dirty="0" smtClean="0"/>
              <a:t>Eliminare</a:t>
            </a:r>
            <a:r>
              <a:rPr lang="it-IT" sz="3200" dirty="0" smtClean="0"/>
              <a:t> dalla tragedia quell’elemento </a:t>
            </a:r>
            <a:r>
              <a:rPr lang="it-IT" sz="3200" b="1" dirty="0" smtClean="0"/>
              <a:t>dionisiaco</a:t>
            </a:r>
            <a:r>
              <a:rPr lang="it-IT" sz="3200" dirty="0" smtClean="0"/>
              <a:t> originario e onnipotente, ed edificarla in modo puro e a nuovo su un’arte, un costume e una concezione del mondo </a:t>
            </a:r>
            <a:r>
              <a:rPr lang="it-IT" sz="3200" b="1" dirty="0" smtClean="0"/>
              <a:t>non dionisiaci</a:t>
            </a:r>
            <a:r>
              <a:rPr lang="it-IT" sz="3200" dirty="0" smtClean="0"/>
              <a:t>.</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19</a:t>
            </a:fld>
            <a:endParaRPr lang="it-IT"/>
          </a:p>
        </p:txBody>
      </p:sp>
    </p:spTree>
    <p:extLst>
      <p:ext uri="{BB962C8B-B14F-4D97-AF65-F5344CB8AC3E}">
        <p14:creationId xmlns:p14="http://schemas.microsoft.com/office/powerpoint/2010/main" val="314405156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540327" y="124690"/>
            <a:ext cx="11128664" cy="6161809"/>
          </a:xfrm>
        </p:spPr>
        <p:txBody>
          <a:bodyPr>
            <a:noAutofit/>
          </a:bodyPr>
          <a:lstStyle/>
          <a:p>
            <a:r>
              <a:rPr lang="it-IT" sz="2800" dirty="0" smtClean="0"/>
              <a:t>L’antica leggenda narra che il re Mida inseguì a lungo nella foresta il saggio </a:t>
            </a:r>
            <a:r>
              <a:rPr lang="it-IT" sz="2800" i="1" dirty="0" smtClean="0"/>
              <a:t>Sileno</a:t>
            </a:r>
            <a:r>
              <a:rPr lang="it-IT" sz="2800" dirty="0" smtClean="0"/>
              <a:t>, seguace di Dioniso, senza prenderlo. Quando quello gli cadde infine fra le mani, il re domandò quale fosse la cosa migliore e più desiderabile per l’uomo. Rigido e immobile, il demone tace; finché, costretto dal re, esce da ultimo fra stridule risa in queste parole:</a:t>
            </a:r>
          </a:p>
          <a:p>
            <a:r>
              <a:rPr lang="it-IT" sz="2800" dirty="0" smtClean="0"/>
              <a:t>«Stirpe miserabile ed effimera, figlio del caso e della pena, perché mi costringi a dirti ciò che per te è vantaggioso non sentire? Il meglio è per te  assolutamente irraggiungibile:  non essere nato, non </a:t>
            </a:r>
            <a:r>
              <a:rPr lang="it-IT" sz="2800" i="1" dirty="0" smtClean="0"/>
              <a:t>essere</a:t>
            </a:r>
            <a:r>
              <a:rPr lang="it-IT" sz="2800" dirty="0" smtClean="0"/>
              <a:t>, essere </a:t>
            </a:r>
            <a:r>
              <a:rPr lang="it-IT" sz="2800" i="1" dirty="0" smtClean="0"/>
              <a:t>niente</a:t>
            </a:r>
            <a:r>
              <a:rPr lang="it-IT" sz="2800" dirty="0" smtClean="0"/>
              <a:t>. Ma la cosa in secondo luogo migliore per te è morire presto».</a:t>
            </a:r>
            <a:endParaRPr lang="it-IT" sz="2800" dirty="0"/>
          </a:p>
        </p:txBody>
      </p:sp>
      <p:sp>
        <p:nvSpPr>
          <p:cNvPr id="2" name="Segnaposto piè di pagina 1"/>
          <p:cNvSpPr>
            <a:spLocks noGrp="1"/>
          </p:cNvSpPr>
          <p:nvPr>
            <p:ph type="ftr" sz="quarter" idx="11"/>
          </p:nvPr>
        </p:nvSpPr>
        <p:spPr/>
        <p:txBody>
          <a:bodyPr/>
          <a:lstStyle/>
          <a:p>
            <a:r>
              <a:rPr lang="it-IT" smtClean="0"/>
              <a:t>Paolo Scolari arete-consulenzafilosofica.it</a:t>
            </a:r>
            <a:endParaRPr lang="it-IT"/>
          </a:p>
        </p:txBody>
      </p:sp>
      <p:sp>
        <p:nvSpPr>
          <p:cNvPr id="4" name="Segnaposto numero diapositiva 3"/>
          <p:cNvSpPr>
            <a:spLocks noGrp="1"/>
          </p:cNvSpPr>
          <p:nvPr>
            <p:ph type="sldNum" sz="quarter" idx="12"/>
          </p:nvPr>
        </p:nvSpPr>
        <p:spPr/>
        <p:txBody>
          <a:bodyPr/>
          <a:lstStyle/>
          <a:p>
            <a:fld id="{827715AC-44F9-4257-9C62-B62A10023B7F}" type="slidenum">
              <a:rPr lang="it-IT" smtClean="0"/>
              <a:t>2</a:t>
            </a:fld>
            <a:endParaRPr lang="it-IT"/>
          </a:p>
        </p:txBody>
      </p:sp>
    </p:spTree>
    <p:extLst>
      <p:ext uri="{BB962C8B-B14F-4D97-AF65-F5344CB8AC3E}">
        <p14:creationId xmlns:p14="http://schemas.microsoft.com/office/powerpoint/2010/main" val="377124010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296840"/>
            <a:ext cx="9001462" cy="2387600"/>
          </a:xfrm>
        </p:spPr>
        <p:txBody>
          <a:bodyPr>
            <a:noAutofit/>
          </a:bodyPr>
          <a:lstStyle/>
          <a:p>
            <a:r>
              <a:rPr lang="it-IT" sz="5400" dirty="0" smtClean="0"/>
              <a:t>Euripide GETTA LA MASCHERA… DIETRO C’è </a:t>
            </a:r>
            <a:r>
              <a:rPr lang="it-IT" sz="5400" dirty="0" err="1" smtClean="0"/>
              <a:t>socrate</a:t>
            </a:r>
            <a:endParaRPr lang="it-IT" sz="5400" dirty="0"/>
          </a:p>
        </p:txBody>
      </p:sp>
      <p:sp>
        <p:nvSpPr>
          <p:cNvPr id="3" name="Sottotitolo 2"/>
          <p:cNvSpPr>
            <a:spLocks noGrp="1"/>
          </p:cNvSpPr>
          <p:nvPr>
            <p:ph type="subTitle" idx="1"/>
          </p:nvPr>
        </p:nvSpPr>
        <p:spPr>
          <a:xfrm>
            <a:off x="1595269" y="2791547"/>
            <a:ext cx="9001462" cy="1655762"/>
          </a:xfrm>
        </p:spPr>
        <p:txBody>
          <a:bodyPr>
            <a:noAutofit/>
          </a:bodyPr>
          <a:lstStyle/>
          <a:p>
            <a:r>
              <a:rPr lang="it-IT" sz="3200" dirty="0" smtClean="0"/>
              <a:t>Euripide è in certo senso solo maschera: la divinità che parla per sua bocca non è Dioniso e neanche Apollo, bensì un demone di recentissima nascita, chiamato </a:t>
            </a:r>
            <a:r>
              <a:rPr lang="it-IT" sz="3200" b="1" i="1" dirty="0" smtClean="0"/>
              <a:t>Socrate</a:t>
            </a:r>
            <a:r>
              <a:rPr lang="it-IT" sz="3200" dirty="0" smtClean="0"/>
              <a:t>. </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20</a:t>
            </a:fld>
            <a:endParaRPr lang="it-IT"/>
          </a:p>
        </p:txBody>
      </p:sp>
    </p:spTree>
    <p:extLst>
      <p:ext uri="{BB962C8B-B14F-4D97-AF65-F5344CB8AC3E}">
        <p14:creationId xmlns:p14="http://schemas.microsoft.com/office/powerpoint/2010/main" val="204172610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95" y="1025236"/>
            <a:ext cx="10353761" cy="1326321"/>
          </a:xfrm>
        </p:spPr>
        <p:txBody>
          <a:bodyPr>
            <a:normAutofit/>
          </a:bodyPr>
          <a:lstStyle/>
          <a:p>
            <a:r>
              <a:rPr lang="it-IT" sz="6600" dirty="0" smtClean="0"/>
              <a:t>UN DUALISMO NOCIVO</a:t>
            </a:r>
            <a:endParaRPr lang="it-IT" sz="6600" dirty="0"/>
          </a:p>
        </p:txBody>
      </p:sp>
      <p:sp>
        <p:nvSpPr>
          <p:cNvPr id="3" name="Segnaposto contenuto 2"/>
          <p:cNvSpPr>
            <a:spLocks noGrp="1"/>
          </p:cNvSpPr>
          <p:nvPr>
            <p:ph idx="1"/>
          </p:nvPr>
        </p:nvSpPr>
        <p:spPr>
          <a:xfrm>
            <a:off x="913795" y="2750691"/>
            <a:ext cx="10353762" cy="3695136"/>
          </a:xfrm>
        </p:spPr>
        <p:txBody>
          <a:bodyPr/>
          <a:lstStyle/>
          <a:p>
            <a:pPr marL="0" indent="0" algn="ctr">
              <a:buNone/>
            </a:pPr>
            <a:r>
              <a:rPr lang="it-IT" sz="3600" dirty="0"/>
              <a:t>È questo il </a:t>
            </a:r>
            <a:r>
              <a:rPr lang="it-IT" sz="3600" b="1" dirty="0"/>
              <a:t>nuovo contrasto</a:t>
            </a:r>
            <a:r>
              <a:rPr lang="it-IT" sz="3600" dirty="0"/>
              <a:t>: il </a:t>
            </a:r>
            <a:r>
              <a:rPr lang="it-IT" sz="3600" b="1" dirty="0"/>
              <a:t>dionisiaco</a:t>
            </a:r>
            <a:r>
              <a:rPr lang="it-IT" sz="3600" dirty="0"/>
              <a:t> e il </a:t>
            </a:r>
            <a:r>
              <a:rPr lang="it-IT" sz="3600" b="1" dirty="0"/>
              <a:t>socratico</a:t>
            </a:r>
            <a:r>
              <a:rPr lang="it-IT" sz="3600" dirty="0"/>
              <a:t>, e l’opera d’arte della </a:t>
            </a:r>
            <a:r>
              <a:rPr lang="it-IT" sz="3600" b="1" dirty="0"/>
              <a:t>tragedia greca perì </a:t>
            </a:r>
            <a:r>
              <a:rPr lang="it-IT" sz="3600" dirty="0"/>
              <a:t>a causa di esso.</a:t>
            </a:r>
          </a:p>
          <a:p>
            <a:pPr marL="0" indent="0">
              <a:buNone/>
            </a:pPr>
            <a:endParaRPr lang="it-IT"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21</a:t>
            </a:fld>
            <a:endParaRPr lang="it-IT"/>
          </a:p>
        </p:txBody>
      </p:sp>
    </p:spTree>
    <p:extLst>
      <p:ext uri="{BB962C8B-B14F-4D97-AF65-F5344CB8AC3E}">
        <p14:creationId xmlns:p14="http://schemas.microsoft.com/office/powerpoint/2010/main" val="233735587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623600"/>
            <a:ext cx="9001462" cy="2387600"/>
          </a:xfrm>
        </p:spPr>
        <p:txBody>
          <a:bodyPr>
            <a:normAutofit/>
          </a:bodyPr>
          <a:lstStyle/>
          <a:p>
            <a:r>
              <a:rPr lang="it-IT" sz="6600" dirty="0" smtClean="0"/>
              <a:t>Socrate e la razionalità</a:t>
            </a:r>
            <a:endParaRPr lang="it-IT" sz="6600" dirty="0"/>
          </a:p>
        </p:txBody>
      </p:sp>
      <p:sp>
        <p:nvSpPr>
          <p:cNvPr id="3" name="Sottotitolo 2"/>
          <p:cNvSpPr>
            <a:spLocks noGrp="1"/>
          </p:cNvSpPr>
          <p:nvPr>
            <p:ph type="subTitle" idx="1"/>
          </p:nvPr>
        </p:nvSpPr>
        <p:spPr>
          <a:xfrm>
            <a:off x="1595269" y="3435783"/>
            <a:ext cx="9001462" cy="1655762"/>
          </a:xfrm>
        </p:spPr>
        <p:txBody>
          <a:bodyPr>
            <a:noAutofit/>
          </a:bodyPr>
          <a:lstStyle/>
          <a:p>
            <a:r>
              <a:rPr lang="it-IT" sz="3200" dirty="0" smtClean="0"/>
              <a:t>La </a:t>
            </a:r>
            <a:r>
              <a:rPr lang="it-IT" sz="3200" i="1" dirty="0" smtClean="0"/>
              <a:t>più illustre </a:t>
            </a:r>
            <a:r>
              <a:rPr lang="it-IT" sz="3200" b="1" i="1" dirty="0" smtClean="0"/>
              <a:t>opposizione</a:t>
            </a:r>
            <a:r>
              <a:rPr lang="it-IT" sz="3200" i="1" dirty="0" smtClean="0"/>
              <a:t> </a:t>
            </a:r>
            <a:r>
              <a:rPr lang="it-IT" sz="3200" dirty="0" smtClean="0"/>
              <a:t>alla concezione </a:t>
            </a:r>
            <a:r>
              <a:rPr lang="it-IT" sz="3200" b="1" dirty="0" smtClean="0"/>
              <a:t>tragica</a:t>
            </a:r>
            <a:r>
              <a:rPr lang="it-IT" sz="3200" dirty="0" smtClean="0"/>
              <a:t> del mondo, la </a:t>
            </a:r>
            <a:r>
              <a:rPr lang="it-IT" sz="3200" b="1" dirty="0" smtClean="0"/>
              <a:t>scienza</a:t>
            </a:r>
            <a:r>
              <a:rPr lang="it-IT" sz="3200" dirty="0" smtClean="0"/>
              <a:t>, che nella sua più profonda essenza è </a:t>
            </a:r>
            <a:r>
              <a:rPr lang="it-IT" sz="3200" b="1" dirty="0" smtClean="0"/>
              <a:t>ottimistica</a:t>
            </a:r>
            <a:r>
              <a:rPr lang="it-IT" sz="3200" dirty="0" smtClean="0"/>
              <a:t>, con a capo il suo progenitore </a:t>
            </a:r>
            <a:r>
              <a:rPr lang="it-IT" sz="3200" b="1" dirty="0" smtClean="0"/>
              <a:t>Socrate</a:t>
            </a:r>
            <a:r>
              <a:rPr lang="it-IT" sz="3200" dirty="0" smtClean="0"/>
              <a:t>.</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22</a:t>
            </a:fld>
            <a:endParaRPr lang="it-IT"/>
          </a:p>
        </p:txBody>
      </p:sp>
    </p:spTree>
    <p:extLst>
      <p:ext uri="{BB962C8B-B14F-4D97-AF65-F5344CB8AC3E}">
        <p14:creationId xmlns:p14="http://schemas.microsoft.com/office/powerpoint/2010/main" val="314140327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0468" y="487680"/>
            <a:ext cx="9804251" cy="1930399"/>
          </a:xfrm>
        </p:spPr>
        <p:txBody>
          <a:bodyPr>
            <a:normAutofit/>
          </a:bodyPr>
          <a:lstStyle/>
          <a:p>
            <a:r>
              <a:rPr lang="it-IT" sz="6600" dirty="0" smtClean="0"/>
              <a:t>Ottimismo socratico</a:t>
            </a:r>
            <a:endParaRPr lang="it-IT" sz="6600" dirty="0"/>
          </a:p>
        </p:txBody>
      </p:sp>
      <p:sp>
        <p:nvSpPr>
          <p:cNvPr id="3" name="Sottotitolo 2"/>
          <p:cNvSpPr>
            <a:spLocks noGrp="1"/>
          </p:cNvSpPr>
          <p:nvPr>
            <p:ph type="subTitle" idx="1"/>
          </p:nvPr>
        </p:nvSpPr>
        <p:spPr>
          <a:xfrm>
            <a:off x="711201" y="2652540"/>
            <a:ext cx="10850880" cy="4032740"/>
          </a:xfrm>
        </p:spPr>
        <p:txBody>
          <a:bodyPr>
            <a:noAutofit/>
          </a:bodyPr>
          <a:lstStyle/>
          <a:p>
            <a:r>
              <a:rPr lang="it-IT" sz="2800" dirty="0" smtClean="0"/>
              <a:t>L’elemento </a:t>
            </a:r>
            <a:r>
              <a:rPr lang="it-IT" sz="2800" b="1" i="1" dirty="0" smtClean="0"/>
              <a:t>ottimistico</a:t>
            </a:r>
            <a:r>
              <a:rPr lang="it-IT" sz="2800" dirty="0" smtClean="0"/>
              <a:t> della natura della </a:t>
            </a:r>
            <a:r>
              <a:rPr lang="it-IT" sz="2800" b="1" dirty="0" smtClean="0"/>
              <a:t>dialettica</a:t>
            </a:r>
            <a:r>
              <a:rPr lang="it-IT" sz="2800" dirty="0" smtClean="0"/>
              <a:t> celebra in ogni conclusione la propria festa gioconda e può respirare soltanto nella fredda chiarezza e consapevolezza. L’elemento ottimistico, una volta penetrato nella </a:t>
            </a:r>
            <a:r>
              <a:rPr lang="it-IT" sz="2800" b="1" dirty="0" smtClean="0"/>
              <a:t>tragedia</a:t>
            </a:r>
            <a:r>
              <a:rPr lang="it-IT" sz="2800" dirty="0" smtClean="0"/>
              <a:t>, è destinato a invaderne a poco a poco le regioni dionisiache e a spingerla necessariamente alla </a:t>
            </a:r>
            <a:r>
              <a:rPr lang="it-IT" sz="2800" b="1" dirty="0" smtClean="0"/>
              <a:t>distruzione di sé</a:t>
            </a:r>
            <a:r>
              <a:rPr lang="it-IT" sz="2800" dirty="0" smtClean="0"/>
              <a:t>.</a:t>
            </a:r>
            <a:endParaRPr lang="it-IT" sz="28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23</a:t>
            </a:fld>
            <a:endParaRPr lang="it-IT"/>
          </a:p>
        </p:txBody>
      </p:sp>
    </p:spTree>
    <p:extLst>
      <p:ext uri="{BB962C8B-B14F-4D97-AF65-F5344CB8AC3E}">
        <p14:creationId xmlns:p14="http://schemas.microsoft.com/office/powerpoint/2010/main" val="297009870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498909"/>
            <a:ext cx="9001462" cy="2387600"/>
          </a:xfrm>
        </p:spPr>
        <p:txBody>
          <a:bodyPr>
            <a:normAutofit/>
          </a:bodyPr>
          <a:lstStyle/>
          <a:p>
            <a:r>
              <a:rPr lang="it-IT" sz="6600" dirty="0" smtClean="0"/>
              <a:t>Morte della tragedia</a:t>
            </a:r>
            <a:endParaRPr lang="it-IT" sz="6600" dirty="0"/>
          </a:p>
        </p:txBody>
      </p:sp>
      <p:sp>
        <p:nvSpPr>
          <p:cNvPr id="3" name="Sottotitolo 2"/>
          <p:cNvSpPr>
            <a:spLocks noGrp="1"/>
          </p:cNvSpPr>
          <p:nvPr>
            <p:ph type="subTitle" idx="1"/>
          </p:nvPr>
        </p:nvSpPr>
        <p:spPr>
          <a:xfrm>
            <a:off x="1595269" y="3321483"/>
            <a:ext cx="9001462" cy="1655762"/>
          </a:xfrm>
        </p:spPr>
        <p:txBody>
          <a:bodyPr>
            <a:noAutofit/>
          </a:bodyPr>
          <a:lstStyle/>
          <a:p>
            <a:r>
              <a:rPr lang="it-IT" sz="3200" dirty="0" smtClean="0"/>
              <a:t>Nelle tre forme fondamentali di ottimismo: «La </a:t>
            </a:r>
            <a:r>
              <a:rPr lang="it-IT" sz="3200" b="1" dirty="0" smtClean="0"/>
              <a:t>virtù</a:t>
            </a:r>
            <a:r>
              <a:rPr lang="it-IT" sz="3200" dirty="0" smtClean="0"/>
              <a:t> è il </a:t>
            </a:r>
            <a:r>
              <a:rPr lang="it-IT" sz="3200" b="1" dirty="0" smtClean="0"/>
              <a:t>sapere</a:t>
            </a:r>
            <a:r>
              <a:rPr lang="it-IT" sz="3200" dirty="0" smtClean="0"/>
              <a:t>; si </a:t>
            </a:r>
            <a:r>
              <a:rPr lang="it-IT" sz="3200" b="1" dirty="0" smtClean="0"/>
              <a:t>pecca</a:t>
            </a:r>
            <a:r>
              <a:rPr lang="it-IT" sz="3200" dirty="0" smtClean="0"/>
              <a:t> solo per </a:t>
            </a:r>
            <a:r>
              <a:rPr lang="it-IT" sz="3200" b="1" dirty="0" smtClean="0"/>
              <a:t>ignoranza</a:t>
            </a:r>
            <a:r>
              <a:rPr lang="it-IT" sz="3200" dirty="0" smtClean="0"/>
              <a:t>; il </a:t>
            </a:r>
            <a:r>
              <a:rPr lang="it-IT" sz="3200" b="1" dirty="0" smtClean="0"/>
              <a:t>virtuoso</a:t>
            </a:r>
            <a:r>
              <a:rPr lang="it-IT" sz="3200" dirty="0" smtClean="0"/>
              <a:t> è </a:t>
            </a:r>
            <a:r>
              <a:rPr lang="it-IT" sz="3200" b="1" dirty="0" smtClean="0"/>
              <a:t>felice</a:t>
            </a:r>
            <a:r>
              <a:rPr lang="it-IT" sz="3200" dirty="0" smtClean="0"/>
              <a:t>». Tutto deriva dalla </a:t>
            </a:r>
            <a:r>
              <a:rPr lang="it-IT" sz="3200" b="1" dirty="0" smtClean="0"/>
              <a:t>dialettica</a:t>
            </a:r>
            <a:r>
              <a:rPr lang="it-IT" sz="3200" dirty="0" smtClean="0"/>
              <a:t> del </a:t>
            </a:r>
            <a:r>
              <a:rPr lang="it-IT" sz="3200" b="1" dirty="0" smtClean="0"/>
              <a:t>sapere</a:t>
            </a:r>
            <a:r>
              <a:rPr lang="it-IT" sz="3200" dirty="0" smtClean="0"/>
              <a:t> ed è </a:t>
            </a:r>
            <a:r>
              <a:rPr lang="it-IT" sz="3200" b="1" dirty="0" smtClean="0"/>
              <a:t>apprendibile</a:t>
            </a:r>
            <a:r>
              <a:rPr lang="it-IT" sz="3200" dirty="0" smtClean="0"/>
              <a:t>.</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24</a:t>
            </a:fld>
            <a:endParaRPr lang="it-IT"/>
          </a:p>
        </p:txBody>
      </p:sp>
    </p:spTree>
    <p:extLst>
      <p:ext uri="{BB962C8B-B14F-4D97-AF65-F5344CB8AC3E}">
        <p14:creationId xmlns:p14="http://schemas.microsoft.com/office/powerpoint/2010/main" val="323104940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3349" y="386079"/>
            <a:ext cx="9001462" cy="1925003"/>
          </a:xfrm>
        </p:spPr>
        <p:txBody>
          <a:bodyPr>
            <a:normAutofit/>
          </a:bodyPr>
          <a:lstStyle/>
          <a:p>
            <a:r>
              <a:rPr lang="it-IT" sz="6000" dirty="0" smtClean="0"/>
              <a:t>AL BANDO LA MUSICA</a:t>
            </a:r>
            <a:endParaRPr lang="it-IT" sz="6000" dirty="0"/>
          </a:p>
        </p:txBody>
      </p:sp>
      <p:sp>
        <p:nvSpPr>
          <p:cNvPr id="3" name="Sottotitolo 2"/>
          <p:cNvSpPr>
            <a:spLocks noGrp="1"/>
          </p:cNvSpPr>
          <p:nvPr>
            <p:ph type="subTitle" idx="1"/>
          </p:nvPr>
        </p:nvSpPr>
        <p:spPr>
          <a:xfrm>
            <a:off x="406400" y="2748828"/>
            <a:ext cx="11419840" cy="3611331"/>
          </a:xfrm>
        </p:spPr>
        <p:txBody>
          <a:bodyPr>
            <a:noAutofit/>
          </a:bodyPr>
          <a:lstStyle/>
          <a:p>
            <a:r>
              <a:rPr lang="it-IT" sz="2800" dirty="0" smtClean="0"/>
              <a:t>La dialettica ottimistica </a:t>
            </a:r>
            <a:r>
              <a:rPr lang="it-IT" sz="2800" b="1" dirty="0" smtClean="0"/>
              <a:t>scaccia la </a:t>
            </a:r>
            <a:r>
              <a:rPr lang="it-IT" sz="2800" b="1" i="1" dirty="0" smtClean="0"/>
              <a:t>musica</a:t>
            </a:r>
            <a:r>
              <a:rPr lang="it-IT" sz="2800" b="1" dirty="0" smtClean="0"/>
              <a:t> </a:t>
            </a:r>
            <a:r>
              <a:rPr lang="it-IT" sz="2800" dirty="0" smtClean="0"/>
              <a:t>dalla tragedia con la sferza dei suoi </a:t>
            </a:r>
            <a:r>
              <a:rPr lang="it-IT" sz="2800" b="1" dirty="0" smtClean="0"/>
              <a:t>sillogismi</a:t>
            </a:r>
            <a:r>
              <a:rPr lang="it-IT" sz="2800" dirty="0" smtClean="0"/>
              <a:t>, cioè </a:t>
            </a:r>
            <a:r>
              <a:rPr lang="it-IT" sz="2800" b="1" dirty="0" smtClean="0"/>
              <a:t>distrugge</a:t>
            </a:r>
            <a:r>
              <a:rPr lang="it-IT" sz="2800" dirty="0" smtClean="0"/>
              <a:t> l’essenza della </a:t>
            </a:r>
            <a:r>
              <a:rPr lang="it-IT" sz="2800" b="1" dirty="0" smtClean="0"/>
              <a:t>tragedia</a:t>
            </a:r>
            <a:r>
              <a:rPr lang="it-IT" sz="2800" dirty="0" smtClean="0"/>
              <a:t>, che si può interpretare unicamente come una manifestazione e raffigurazione di stati dionisiaci, come il mondo di sogno di un’ebbrezza dionisiaca, come simbolizzazione visibile della musica.</a:t>
            </a:r>
            <a:endParaRPr lang="it-IT" sz="28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25</a:t>
            </a:fld>
            <a:endParaRPr lang="it-IT"/>
          </a:p>
        </p:txBody>
      </p:sp>
    </p:spTree>
    <p:extLst>
      <p:ext uri="{BB962C8B-B14F-4D97-AF65-F5344CB8AC3E}">
        <p14:creationId xmlns:p14="http://schemas.microsoft.com/office/powerpoint/2010/main" val="245481212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394999"/>
            <a:ext cx="9001462" cy="2387600"/>
          </a:xfrm>
        </p:spPr>
        <p:txBody>
          <a:bodyPr>
            <a:noAutofit/>
          </a:bodyPr>
          <a:lstStyle/>
          <a:p>
            <a:r>
              <a:rPr lang="it-IT" sz="6000" dirty="0" smtClean="0"/>
              <a:t>Mondo teoretico vs</a:t>
            </a:r>
            <a:br>
              <a:rPr lang="it-IT" sz="6000" dirty="0" smtClean="0"/>
            </a:br>
            <a:r>
              <a:rPr lang="it-IT" sz="6000" dirty="0" smtClean="0"/>
              <a:t>mondo tragico</a:t>
            </a:r>
            <a:endParaRPr lang="it-IT" sz="6000" dirty="0"/>
          </a:p>
        </p:txBody>
      </p:sp>
      <p:sp>
        <p:nvSpPr>
          <p:cNvPr id="3" name="Sottotitolo 2"/>
          <p:cNvSpPr>
            <a:spLocks noGrp="1"/>
          </p:cNvSpPr>
          <p:nvPr>
            <p:ph type="subTitle" idx="1"/>
          </p:nvPr>
        </p:nvSpPr>
        <p:spPr>
          <a:xfrm>
            <a:off x="609600" y="3144838"/>
            <a:ext cx="11013439" cy="3255962"/>
          </a:xfrm>
        </p:spPr>
        <p:txBody>
          <a:bodyPr>
            <a:noAutofit/>
          </a:bodyPr>
          <a:lstStyle/>
          <a:p>
            <a:r>
              <a:rPr lang="it-IT" dirty="0" smtClean="0"/>
              <a:t>Se la tragedia antica fu spinta fuori del suo binario dall’impulso dialettico verso il sapere e l’ottimismo della scienza, da questo fatto si potrebbe dedurre un’eterna </a:t>
            </a:r>
            <a:r>
              <a:rPr lang="it-IT" b="1" dirty="0" smtClean="0"/>
              <a:t>lotta</a:t>
            </a:r>
            <a:r>
              <a:rPr lang="it-IT" dirty="0" smtClean="0"/>
              <a:t> fra </a:t>
            </a:r>
            <a:r>
              <a:rPr lang="it-IT" i="1" dirty="0" smtClean="0"/>
              <a:t>la </a:t>
            </a:r>
            <a:r>
              <a:rPr lang="it-IT" b="1" i="1" dirty="0" smtClean="0"/>
              <a:t>concezione del mondo teoretica </a:t>
            </a:r>
            <a:r>
              <a:rPr lang="it-IT" dirty="0" smtClean="0"/>
              <a:t>e </a:t>
            </a:r>
            <a:r>
              <a:rPr lang="it-IT" i="1" dirty="0" smtClean="0"/>
              <a:t>quella </a:t>
            </a:r>
            <a:r>
              <a:rPr lang="it-IT" b="1" i="1" dirty="0" smtClean="0"/>
              <a:t>tragica</a:t>
            </a:r>
            <a:r>
              <a:rPr lang="it-IT" dirty="0" smtClean="0"/>
              <a:t>. E solo dopo che lo spirito della scienza fosse stato condotto ai suoi limiti estremi, e la sua pretesa di validità universale fosse stata distrutta dalla dimostrazione di quei limiti, si potrebbe sperare in una rinascita della tragedia.</a:t>
            </a:r>
            <a:endParaRPr lang="it-IT"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26</a:t>
            </a:fld>
            <a:endParaRPr lang="it-IT"/>
          </a:p>
        </p:txBody>
      </p:sp>
    </p:spTree>
    <p:extLst>
      <p:ext uri="{BB962C8B-B14F-4D97-AF65-F5344CB8AC3E}">
        <p14:creationId xmlns:p14="http://schemas.microsoft.com/office/powerpoint/2010/main" val="88476677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913795" y="1361440"/>
            <a:ext cx="10353762" cy="4429760"/>
          </a:xfrm>
        </p:spPr>
        <p:txBody>
          <a:bodyPr/>
          <a:lstStyle/>
          <a:p>
            <a:pPr algn="ctr"/>
            <a:r>
              <a:rPr lang="it-IT" sz="4400" dirty="0"/>
              <a:t>In Socrate si vede una forma di esistenza prima di lui mai esistita, il tipo dell’</a:t>
            </a:r>
            <a:r>
              <a:rPr lang="it-IT" sz="4400" b="1" i="1" dirty="0"/>
              <a:t>uomo teoretico</a:t>
            </a:r>
            <a:r>
              <a:rPr lang="it-IT" sz="4400" dirty="0"/>
              <a:t>.</a:t>
            </a:r>
          </a:p>
          <a:p>
            <a:endParaRPr lang="it-IT" dirty="0"/>
          </a:p>
        </p:txBody>
      </p:sp>
      <p:sp>
        <p:nvSpPr>
          <p:cNvPr id="2" name="Segnaposto piè di pagina 1"/>
          <p:cNvSpPr>
            <a:spLocks noGrp="1"/>
          </p:cNvSpPr>
          <p:nvPr>
            <p:ph type="ftr" sz="quarter" idx="11"/>
          </p:nvPr>
        </p:nvSpPr>
        <p:spPr/>
        <p:txBody>
          <a:bodyPr/>
          <a:lstStyle/>
          <a:p>
            <a:r>
              <a:rPr lang="it-IT" smtClean="0"/>
              <a:t>Paolo Scolari arete-consulenzafilosofica.it</a:t>
            </a:r>
            <a:endParaRPr lang="it-IT"/>
          </a:p>
        </p:txBody>
      </p:sp>
      <p:sp>
        <p:nvSpPr>
          <p:cNvPr id="3" name="Segnaposto numero diapositiva 2"/>
          <p:cNvSpPr>
            <a:spLocks noGrp="1"/>
          </p:cNvSpPr>
          <p:nvPr>
            <p:ph type="sldNum" sz="quarter" idx="12"/>
          </p:nvPr>
        </p:nvSpPr>
        <p:spPr/>
        <p:txBody>
          <a:bodyPr/>
          <a:lstStyle/>
          <a:p>
            <a:fld id="{827715AC-44F9-4257-9C62-B62A10023B7F}" type="slidenum">
              <a:rPr lang="it-IT" smtClean="0"/>
              <a:t>27</a:t>
            </a:fld>
            <a:endParaRPr lang="it-IT"/>
          </a:p>
        </p:txBody>
      </p:sp>
    </p:spTree>
    <p:extLst>
      <p:ext uri="{BB962C8B-B14F-4D97-AF65-F5344CB8AC3E}">
        <p14:creationId xmlns:p14="http://schemas.microsoft.com/office/powerpoint/2010/main" val="113416312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6000" dirty="0" smtClean="0"/>
              <a:t>Socrate mistagogo della scienza</a:t>
            </a:r>
            <a:endParaRPr lang="it-IT" sz="6000" dirty="0"/>
          </a:p>
        </p:txBody>
      </p:sp>
      <p:sp>
        <p:nvSpPr>
          <p:cNvPr id="3" name="Segnaposto contenuto 2"/>
          <p:cNvSpPr>
            <a:spLocks noGrp="1"/>
          </p:cNvSpPr>
          <p:nvPr>
            <p:ph idx="1"/>
          </p:nvPr>
        </p:nvSpPr>
        <p:spPr>
          <a:xfrm>
            <a:off x="467360" y="2303882"/>
            <a:ext cx="11236959" cy="4137558"/>
          </a:xfrm>
        </p:spPr>
        <p:txBody>
          <a:bodyPr>
            <a:noAutofit/>
          </a:bodyPr>
          <a:lstStyle/>
          <a:p>
            <a:pPr marL="0" indent="0" algn="ctr">
              <a:buNone/>
            </a:pPr>
            <a:r>
              <a:rPr lang="it-IT" sz="2600" dirty="0" smtClean="0"/>
              <a:t>Una profonda </a:t>
            </a:r>
            <a:r>
              <a:rPr lang="it-IT" sz="2600" i="1" dirty="0" smtClean="0"/>
              <a:t>idea illusoria</a:t>
            </a:r>
            <a:r>
              <a:rPr lang="it-IT" sz="2600" dirty="0" smtClean="0"/>
              <a:t>, che venne al mondo per la prima volta nella persona di Socrate, ossia quell’incrollabile fede che il </a:t>
            </a:r>
            <a:r>
              <a:rPr lang="it-IT" sz="2600" b="1" dirty="0" smtClean="0"/>
              <a:t>pensiero</a:t>
            </a:r>
            <a:r>
              <a:rPr lang="it-IT" sz="2600" dirty="0" smtClean="0"/>
              <a:t> giunga, seguendo il filo conduttore della </a:t>
            </a:r>
            <a:r>
              <a:rPr lang="it-IT" sz="2600" b="1" dirty="0" smtClean="0"/>
              <a:t>causalità</a:t>
            </a:r>
            <a:r>
              <a:rPr lang="it-IT" sz="2600" dirty="0" smtClean="0"/>
              <a:t>, fin nei più </a:t>
            </a:r>
            <a:r>
              <a:rPr lang="it-IT" sz="2600" b="1" dirty="0" smtClean="0"/>
              <a:t>profondi abissi dell’essere</a:t>
            </a:r>
            <a:r>
              <a:rPr lang="it-IT" sz="2600" dirty="0" smtClean="0"/>
              <a:t>, e che il pensiero sia in grado non solo di </a:t>
            </a:r>
            <a:r>
              <a:rPr lang="it-IT" sz="2600" b="1" dirty="0" smtClean="0"/>
              <a:t>conoscere</a:t>
            </a:r>
            <a:r>
              <a:rPr lang="it-IT" sz="2600" dirty="0" smtClean="0"/>
              <a:t>, ma addirittura di </a:t>
            </a:r>
            <a:r>
              <a:rPr lang="it-IT" sz="2600" b="1" i="1" dirty="0" smtClean="0"/>
              <a:t>correggere</a:t>
            </a:r>
            <a:r>
              <a:rPr lang="it-IT" sz="2600" b="1" dirty="0" smtClean="0"/>
              <a:t> l’essere</a:t>
            </a:r>
            <a:r>
              <a:rPr lang="it-IT" sz="2600" dirty="0" smtClean="0"/>
              <a:t>. L’</a:t>
            </a:r>
            <a:r>
              <a:rPr lang="it-IT" sz="2600" b="1" dirty="0" smtClean="0"/>
              <a:t>universalità della brama di sapere </a:t>
            </a:r>
            <a:r>
              <a:rPr lang="it-IT" sz="2600" dirty="0" smtClean="0"/>
              <a:t>ha teso una rete di pensiero comune sull’intero globo terrestre, con prospettive, perfino, di sussumere sotto le sue leggi tutto un sistema solare.</a:t>
            </a:r>
            <a:endParaRPr lang="it-IT" sz="26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28</a:t>
            </a:fld>
            <a:endParaRPr lang="it-IT"/>
          </a:p>
        </p:txBody>
      </p:sp>
    </p:spTree>
    <p:extLst>
      <p:ext uri="{BB962C8B-B14F-4D97-AF65-F5344CB8AC3E}">
        <p14:creationId xmlns:p14="http://schemas.microsoft.com/office/powerpoint/2010/main" val="95625791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3475" y="338743"/>
            <a:ext cx="10353761" cy="1326321"/>
          </a:xfrm>
        </p:spPr>
        <p:txBody>
          <a:bodyPr>
            <a:noAutofit/>
          </a:bodyPr>
          <a:lstStyle/>
          <a:p>
            <a:r>
              <a:rPr lang="it-IT" sz="5400" dirty="0" smtClean="0"/>
              <a:t>CONOSCENZA = BENE</a:t>
            </a:r>
            <a:br>
              <a:rPr lang="it-IT" sz="5400" dirty="0" smtClean="0"/>
            </a:br>
            <a:r>
              <a:rPr lang="it-IT" sz="5400" dirty="0" smtClean="0"/>
              <a:t>ERRORE = MALE</a:t>
            </a:r>
            <a:endParaRPr lang="it-IT" sz="5400" dirty="0"/>
          </a:p>
        </p:txBody>
      </p:sp>
      <p:sp>
        <p:nvSpPr>
          <p:cNvPr id="3" name="Segnaposto contenuto 2"/>
          <p:cNvSpPr>
            <a:spLocks noGrp="1"/>
          </p:cNvSpPr>
          <p:nvPr>
            <p:ph idx="1"/>
          </p:nvPr>
        </p:nvSpPr>
        <p:spPr>
          <a:xfrm>
            <a:off x="365760" y="2032000"/>
            <a:ext cx="11379200" cy="4531360"/>
          </a:xfrm>
        </p:spPr>
        <p:txBody>
          <a:bodyPr>
            <a:noAutofit/>
          </a:bodyPr>
          <a:lstStyle/>
          <a:p>
            <a:pPr marL="0" indent="0" algn="ctr">
              <a:buNone/>
            </a:pPr>
            <a:r>
              <a:rPr lang="it-IT" sz="3000" dirty="0" smtClean="0"/>
              <a:t>Socrate è il prototipo dell’</a:t>
            </a:r>
            <a:r>
              <a:rPr lang="it-IT" sz="3000" b="1" dirty="0" smtClean="0"/>
              <a:t>ottimista teoretico </a:t>
            </a:r>
            <a:r>
              <a:rPr lang="it-IT" sz="3000" dirty="0" smtClean="0"/>
              <a:t>che, con la </a:t>
            </a:r>
            <a:r>
              <a:rPr lang="it-IT" sz="3000" b="1" dirty="0" smtClean="0"/>
              <a:t>fede nell’attingibilità della natura delle cose</a:t>
            </a:r>
            <a:r>
              <a:rPr lang="it-IT" sz="3000" dirty="0" smtClean="0"/>
              <a:t>, concede al </a:t>
            </a:r>
            <a:r>
              <a:rPr lang="it-IT" sz="3000" b="1" dirty="0" smtClean="0"/>
              <a:t>sapere</a:t>
            </a:r>
            <a:r>
              <a:rPr lang="it-IT" sz="3000" dirty="0" smtClean="0"/>
              <a:t> e alla </a:t>
            </a:r>
            <a:r>
              <a:rPr lang="it-IT" sz="3000" b="1" dirty="0" smtClean="0"/>
              <a:t>conoscenza</a:t>
            </a:r>
            <a:r>
              <a:rPr lang="it-IT" sz="3000" dirty="0" smtClean="0"/>
              <a:t> la forza di una </a:t>
            </a:r>
            <a:r>
              <a:rPr lang="it-IT" sz="3000" b="1" dirty="0" smtClean="0"/>
              <a:t>medicina universale</a:t>
            </a:r>
            <a:r>
              <a:rPr lang="it-IT" sz="3000" dirty="0" smtClean="0"/>
              <a:t> e vede nell’</a:t>
            </a:r>
            <a:r>
              <a:rPr lang="it-IT" sz="3000" b="1" dirty="0" smtClean="0"/>
              <a:t>errore il male in sé</a:t>
            </a:r>
            <a:r>
              <a:rPr lang="it-IT" sz="3000" dirty="0" smtClean="0"/>
              <a:t>. Penetrare in quelle profondità e </a:t>
            </a:r>
            <a:r>
              <a:rPr lang="it-IT" sz="3000" b="1" dirty="0" smtClean="0"/>
              <a:t>sceverare la vera conoscenza dall’illusione e dall’errore</a:t>
            </a:r>
            <a:r>
              <a:rPr lang="it-IT" sz="3000" dirty="0" smtClean="0"/>
              <a:t> sembrò all’uomo socratico la missione più nobile, anzi l’unica missione veramente umana.</a:t>
            </a:r>
            <a:endParaRPr lang="it-IT" sz="30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29</a:t>
            </a:fld>
            <a:endParaRPr lang="it-IT"/>
          </a:p>
        </p:txBody>
      </p:sp>
    </p:spTree>
    <p:extLst>
      <p:ext uri="{BB962C8B-B14F-4D97-AF65-F5344CB8AC3E}">
        <p14:creationId xmlns:p14="http://schemas.microsoft.com/office/powerpoint/2010/main" val="312905930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p:cNvSpPr>
            <a:spLocks noGrp="1"/>
          </p:cNvSpPr>
          <p:nvPr>
            <p:ph type="ctrTitle"/>
          </p:nvPr>
        </p:nvSpPr>
        <p:spPr>
          <a:xfrm>
            <a:off x="1595269" y="353436"/>
            <a:ext cx="9001462" cy="2387600"/>
          </a:xfrm>
        </p:spPr>
        <p:txBody>
          <a:bodyPr>
            <a:normAutofit/>
          </a:bodyPr>
          <a:lstStyle/>
          <a:p>
            <a:r>
              <a:rPr lang="it-IT" sz="6600" dirty="0" smtClean="0"/>
              <a:t>Dualismo apollo-</a:t>
            </a:r>
            <a:r>
              <a:rPr lang="it-IT" sz="6600" dirty="0" err="1" smtClean="0"/>
              <a:t>dioniso</a:t>
            </a:r>
            <a:endParaRPr lang="it-IT" sz="6600" dirty="0"/>
          </a:p>
        </p:txBody>
      </p:sp>
      <p:sp>
        <p:nvSpPr>
          <p:cNvPr id="10" name="Sottotitolo 9"/>
          <p:cNvSpPr>
            <a:spLocks noGrp="1"/>
          </p:cNvSpPr>
          <p:nvPr>
            <p:ph type="subTitle" idx="1"/>
          </p:nvPr>
        </p:nvSpPr>
        <p:spPr>
          <a:xfrm>
            <a:off x="1595269" y="2999362"/>
            <a:ext cx="9001462" cy="1655762"/>
          </a:xfrm>
        </p:spPr>
        <p:txBody>
          <a:bodyPr>
            <a:noAutofit/>
          </a:bodyPr>
          <a:lstStyle/>
          <a:p>
            <a:r>
              <a:rPr lang="it-IT" sz="3200" dirty="0" smtClean="0"/>
              <a:t>Lo sviluppo dell’arte è legato alla </a:t>
            </a:r>
            <a:r>
              <a:rPr lang="it-IT" sz="3200" b="1" dirty="0" smtClean="0"/>
              <a:t>duplicità </a:t>
            </a:r>
            <a:r>
              <a:rPr lang="it-IT" sz="3200" b="1" dirty="0" smtClean="0">
                <a:effectLst>
                  <a:outerShdw blurRad="38100" dist="38100" dir="2700000" algn="tl">
                    <a:srgbClr val="000000">
                      <a:alpha val="43137"/>
                    </a:srgbClr>
                  </a:outerShdw>
                </a:effectLst>
              </a:rPr>
              <a:t>dell’</a:t>
            </a:r>
            <a:r>
              <a:rPr lang="it-IT" sz="3200" b="1" i="1" dirty="0" smtClean="0">
                <a:effectLst>
                  <a:outerShdw blurRad="38100" dist="38100" dir="2700000" algn="tl">
                    <a:srgbClr val="000000">
                      <a:alpha val="43137"/>
                    </a:srgbClr>
                  </a:outerShdw>
                </a:effectLst>
              </a:rPr>
              <a:t>apollineo</a:t>
            </a:r>
            <a:r>
              <a:rPr lang="it-IT" sz="3200" b="1" dirty="0" smtClean="0">
                <a:effectLst>
                  <a:outerShdw blurRad="38100" dist="38100" dir="2700000" algn="tl">
                    <a:srgbClr val="000000">
                      <a:alpha val="43137"/>
                    </a:srgbClr>
                  </a:outerShdw>
                </a:effectLst>
              </a:rPr>
              <a:t> e del </a:t>
            </a:r>
            <a:r>
              <a:rPr lang="it-IT" sz="3200" b="1" i="1" dirty="0" smtClean="0">
                <a:effectLst>
                  <a:outerShdw blurRad="38100" dist="38100" dir="2700000" algn="tl">
                    <a:srgbClr val="000000">
                      <a:alpha val="43137"/>
                    </a:srgbClr>
                  </a:outerShdw>
                </a:effectLst>
              </a:rPr>
              <a:t>dionisiaco</a:t>
            </a:r>
            <a:r>
              <a:rPr lang="it-IT" sz="3200" dirty="0" smtClean="0"/>
              <a:t>, similmente a come la generazione dipende dalla dualità dei sessi, attraverso una </a:t>
            </a:r>
            <a:r>
              <a:rPr lang="it-IT" sz="3200" b="1" dirty="0" smtClean="0"/>
              <a:t>continua lotta </a:t>
            </a:r>
            <a:r>
              <a:rPr lang="it-IT" sz="3200" dirty="0" smtClean="0"/>
              <a:t>e una </a:t>
            </a:r>
            <a:r>
              <a:rPr lang="it-IT" sz="3200" b="1" dirty="0" smtClean="0"/>
              <a:t>riconciliazione</a:t>
            </a:r>
            <a:r>
              <a:rPr lang="it-IT" sz="3200" dirty="0" smtClean="0"/>
              <a:t> che interviene </a:t>
            </a:r>
            <a:r>
              <a:rPr lang="it-IT" sz="3200" b="1" dirty="0" smtClean="0"/>
              <a:t>solo periodicamente</a:t>
            </a:r>
            <a:r>
              <a:rPr lang="it-IT" sz="3200" dirty="0" smtClean="0"/>
              <a:t>.</a:t>
            </a:r>
            <a:endParaRPr lang="it-IT" sz="3200" dirty="0"/>
          </a:p>
        </p:txBody>
      </p:sp>
      <p:sp>
        <p:nvSpPr>
          <p:cNvPr id="2" name="Segnaposto piè di pagina 1"/>
          <p:cNvSpPr>
            <a:spLocks noGrp="1"/>
          </p:cNvSpPr>
          <p:nvPr>
            <p:ph type="ftr" sz="quarter" idx="11"/>
          </p:nvPr>
        </p:nvSpPr>
        <p:spPr/>
        <p:txBody>
          <a:bodyPr/>
          <a:lstStyle/>
          <a:p>
            <a:r>
              <a:rPr lang="it-IT" smtClean="0"/>
              <a:t>Paolo Scolari arete-consulenzafilosofica.it</a:t>
            </a:r>
            <a:endParaRPr lang="it-IT"/>
          </a:p>
        </p:txBody>
      </p:sp>
      <p:sp>
        <p:nvSpPr>
          <p:cNvPr id="3" name="Segnaposto numero diapositiva 2"/>
          <p:cNvSpPr>
            <a:spLocks noGrp="1"/>
          </p:cNvSpPr>
          <p:nvPr>
            <p:ph type="sldNum" sz="quarter" idx="12"/>
          </p:nvPr>
        </p:nvSpPr>
        <p:spPr/>
        <p:txBody>
          <a:bodyPr/>
          <a:lstStyle/>
          <a:p>
            <a:fld id="{827715AC-44F9-4257-9C62-B62A10023B7F}" type="slidenum">
              <a:rPr lang="it-IT" smtClean="0"/>
              <a:t>3</a:t>
            </a:fld>
            <a:endParaRPr lang="it-IT"/>
          </a:p>
        </p:txBody>
      </p:sp>
    </p:spTree>
    <p:extLst>
      <p:ext uri="{BB962C8B-B14F-4D97-AF65-F5344CB8AC3E}">
        <p14:creationId xmlns:p14="http://schemas.microsoft.com/office/powerpoint/2010/main" val="292217989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600" dirty="0" smtClean="0"/>
              <a:t>VIA TUTTI I VELI !</a:t>
            </a:r>
            <a:endParaRPr lang="it-IT" sz="6600" dirty="0"/>
          </a:p>
        </p:txBody>
      </p:sp>
      <p:sp>
        <p:nvSpPr>
          <p:cNvPr id="3" name="Segnaposto contenuto 2"/>
          <p:cNvSpPr>
            <a:spLocks noGrp="1"/>
          </p:cNvSpPr>
          <p:nvPr>
            <p:ph idx="1"/>
          </p:nvPr>
        </p:nvSpPr>
        <p:spPr>
          <a:xfrm>
            <a:off x="913795" y="2283100"/>
            <a:ext cx="10353762" cy="3695136"/>
          </a:xfrm>
        </p:spPr>
        <p:txBody>
          <a:bodyPr>
            <a:normAutofit fontScale="92500" lnSpcReduction="10000"/>
          </a:bodyPr>
          <a:lstStyle/>
          <a:p>
            <a:pPr marL="0" indent="0" algn="ctr">
              <a:buNone/>
            </a:pPr>
            <a:r>
              <a:rPr lang="it-IT" sz="3200" dirty="0" smtClean="0"/>
              <a:t>Se l’artista a ogni disvelamento della verità rimane attaccato con sguardi estatici sempre e solo a ciò che anche ora, dopo il disvelamento, rimane velo, l’uomo teoretico a sua volta gode e si appaga nel </a:t>
            </a:r>
            <a:r>
              <a:rPr lang="it-IT" sz="3200" b="1" dirty="0" smtClean="0"/>
              <a:t>togliere il velo </a:t>
            </a:r>
            <a:r>
              <a:rPr lang="it-IT" sz="3200" dirty="0" smtClean="0"/>
              <a:t>e trova il suo supremo fine e piacere nel processo di un </a:t>
            </a:r>
            <a:r>
              <a:rPr lang="it-IT" sz="3200" b="1" dirty="0" smtClean="0"/>
              <a:t>disvelamento</a:t>
            </a:r>
            <a:r>
              <a:rPr lang="it-IT" sz="3200" dirty="0" smtClean="0"/>
              <a:t> sempre felice, che riesca per propria forza.</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30</a:t>
            </a:fld>
            <a:endParaRPr lang="it-IT"/>
          </a:p>
        </p:txBody>
      </p:sp>
    </p:spTree>
    <p:extLst>
      <p:ext uri="{BB962C8B-B14F-4D97-AF65-F5344CB8AC3E}">
        <p14:creationId xmlns:p14="http://schemas.microsoft.com/office/powerpoint/2010/main" val="240895653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530081"/>
            <a:ext cx="9001462" cy="2387600"/>
          </a:xfrm>
        </p:spPr>
        <p:txBody>
          <a:bodyPr>
            <a:noAutofit/>
          </a:bodyPr>
          <a:lstStyle/>
          <a:p>
            <a:r>
              <a:rPr lang="it-IT" sz="6000" dirty="0" smtClean="0"/>
              <a:t>Socrate</a:t>
            </a:r>
            <a:br>
              <a:rPr lang="it-IT" sz="6000" dirty="0" smtClean="0"/>
            </a:br>
            <a:r>
              <a:rPr lang="it-IT" sz="6000" dirty="0" smtClean="0"/>
              <a:t>vs</a:t>
            </a:r>
            <a:br>
              <a:rPr lang="it-IT" sz="6000" dirty="0" smtClean="0"/>
            </a:br>
            <a:r>
              <a:rPr lang="it-IT" sz="6000" dirty="0" err="1" smtClean="0"/>
              <a:t>dioniso</a:t>
            </a:r>
            <a:endParaRPr lang="it-IT" sz="6000" dirty="0"/>
          </a:p>
        </p:txBody>
      </p:sp>
      <p:sp>
        <p:nvSpPr>
          <p:cNvPr id="3" name="Sottotitolo 2"/>
          <p:cNvSpPr>
            <a:spLocks noGrp="1"/>
          </p:cNvSpPr>
          <p:nvPr>
            <p:ph type="subTitle" idx="1"/>
          </p:nvPr>
        </p:nvSpPr>
        <p:spPr>
          <a:xfrm>
            <a:off x="4270664" y="2905126"/>
            <a:ext cx="9100440" cy="3106882"/>
          </a:xfrm>
        </p:spPr>
        <p:txBody>
          <a:bodyPr>
            <a:noAutofit/>
          </a:bodyPr>
          <a:lstStyle/>
          <a:p>
            <a:pPr marL="342900" indent="-342900" algn="l">
              <a:buFont typeface="Arial" panose="020B0604020202020204" pitchFamily="34" charset="0"/>
              <a:buChar char="•"/>
            </a:pPr>
            <a:r>
              <a:rPr lang="it-IT" sz="2200" b="1" dirty="0" smtClean="0"/>
              <a:t>Socratismo </a:t>
            </a:r>
            <a:r>
              <a:rPr lang="it-IT" sz="2200" b="1" dirty="0" err="1" smtClean="0"/>
              <a:t>antidionisiaco</a:t>
            </a:r>
            <a:endParaRPr lang="it-IT" sz="2200" b="1" dirty="0" smtClean="0"/>
          </a:p>
          <a:p>
            <a:pPr marL="342900" indent="-342900" algn="l">
              <a:buFont typeface="Arial" panose="020B0604020202020204" pitchFamily="34" charset="0"/>
              <a:buChar char="•"/>
            </a:pPr>
            <a:r>
              <a:rPr lang="it-IT" sz="2200" dirty="0" smtClean="0"/>
              <a:t>«</a:t>
            </a:r>
            <a:r>
              <a:rPr lang="it-IT" sz="2200" b="1" dirty="0" smtClean="0"/>
              <a:t>Tutto</a:t>
            </a:r>
            <a:r>
              <a:rPr lang="it-IT" sz="2200" dirty="0" smtClean="0"/>
              <a:t> deve essere </a:t>
            </a:r>
            <a:r>
              <a:rPr lang="it-IT" sz="2200" b="1" dirty="0" smtClean="0"/>
              <a:t>razionale</a:t>
            </a:r>
            <a:r>
              <a:rPr lang="it-IT" sz="2200" dirty="0" smtClean="0"/>
              <a:t>» </a:t>
            </a:r>
          </a:p>
          <a:p>
            <a:pPr marL="342900" indent="-342900" algn="l">
              <a:buFont typeface="Arial" panose="020B0604020202020204" pitchFamily="34" charset="0"/>
              <a:buChar char="•"/>
            </a:pPr>
            <a:r>
              <a:rPr lang="it-IT" sz="2200" dirty="0" smtClean="0"/>
              <a:t>Razionalità e </a:t>
            </a:r>
            <a:r>
              <a:rPr lang="it-IT" sz="2200" b="1" dirty="0" smtClean="0"/>
              <a:t>dialettica</a:t>
            </a:r>
          </a:p>
          <a:p>
            <a:pPr marL="342900" indent="-342900" algn="l">
              <a:buFont typeface="Arial" panose="020B0604020202020204" pitchFamily="34" charset="0"/>
              <a:buChar char="•"/>
            </a:pPr>
            <a:r>
              <a:rPr lang="it-IT" sz="2200" b="1" dirty="0" smtClean="0"/>
              <a:t>«Solo chi sa è…»</a:t>
            </a:r>
          </a:p>
          <a:p>
            <a:pPr marL="342900" indent="-342900" algn="l">
              <a:buFont typeface="Arial" panose="020B0604020202020204" pitchFamily="34" charset="0"/>
              <a:buChar char="•"/>
            </a:pPr>
            <a:r>
              <a:rPr lang="it-IT" sz="2200" b="1" dirty="0" smtClean="0"/>
              <a:t>Contro l’istinto e l’irrazionalità</a:t>
            </a:r>
          </a:p>
          <a:p>
            <a:pPr marL="342900" indent="-342900" algn="l">
              <a:buFont typeface="Arial" panose="020B0604020202020204" pitchFamily="34" charset="0"/>
              <a:buChar char="•"/>
            </a:pPr>
            <a:r>
              <a:rPr lang="it-IT" sz="2200" b="1" dirty="0" smtClean="0"/>
              <a:t>Verità vs tragedia</a:t>
            </a:r>
          </a:p>
          <a:p>
            <a:pPr marL="342900" indent="-342900" algn="l">
              <a:buFont typeface="Arial" panose="020B0604020202020204" pitchFamily="34" charset="0"/>
              <a:buChar char="•"/>
            </a:pPr>
            <a:r>
              <a:rPr lang="it-IT" sz="2200" b="1" dirty="0" smtClean="0"/>
              <a:t>Filosofia vs arte</a:t>
            </a:r>
            <a:endParaRPr lang="it-IT" sz="2200" b="1"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31</a:t>
            </a:fld>
            <a:endParaRPr lang="it-IT"/>
          </a:p>
        </p:txBody>
      </p:sp>
    </p:spTree>
    <p:extLst>
      <p:ext uri="{BB962C8B-B14F-4D97-AF65-F5344CB8AC3E}">
        <p14:creationId xmlns:p14="http://schemas.microsoft.com/office/powerpoint/2010/main" val="45786613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446954"/>
            <a:ext cx="9001462" cy="2387600"/>
          </a:xfrm>
        </p:spPr>
        <p:txBody>
          <a:bodyPr>
            <a:normAutofit/>
          </a:bodyPr>
          <a:lstStyle/>
          <a:p>
            <a:r>
              <a:rPr lang="it-IT" sz="6600" dirty="0" smtClean="0"/>
              <a:t>Cosa resta del tragico?</a:t>
            </a:r>
            <a:endParaRPr lang="it-IT" sz="6600" dirty="0"/>
          </a:p>
        </p:txBody>
      </p:sp>
      <p:sp>
        <p:nvSpPr>
          <p:cNvPr id="3" name="Sottotitolo 2"/>
          <p:cNvSpPr>
            <a:spLocks noGrp="1"/>
          </p:cNvSpPr>
          <p:nvPr>
            <p:ph type="subTitle" idx="1"/>
          </p:nvPr>
        </p:nvSpPr>
        <p:spPr>
          <a:xfrm>
            <a:off x="406400" y="3208626"/>
            <a:ext cx="11623039" cy="3131214"/>
          </a:xfrm>
        </p:spPr>
        <p:txBody>
          <a:bodyPr>
            <a:noAutofit/>
          </a:bodyPr>
          <a:lstStyle/>
          <a:p>
            <a:r>
              <a:rPr lang="it-IT" sz="3200" dirty="0" smtClean="0"/>
              <a:t>Come appare ora, di fronte a questo nuovo mondo scenico socratico-ottimistico, l’intero sostrato dionisiaco della tragedia? Come qualcosa di </a:t>
            </a:r>
            <a:r>
              <a:rPr lang="it-IT" sz="3200" b="1" dirty="0" smtClean="0"/>
              <a:t>fortuito</a:t>
            </a:r>
            <a:r>
              <a:rPr lang="it-IT" sz="3200" dirty="0" smtClean="0"/>
              <a:t>, come una </a:t>
            </a:r>
            <a:r>
              <a:rPr lang="it-IT" sz="3200" b="1" dirty="0" smtClean="0"/>
              <a:t>reminiscenza</a:t>
            </a:r>
            <a:r>
              <a:rPr lang="it-IT" sz="3200" dirty="0" smtClean="0"/>
              <a:t> dell’origine della tragedia, </a:t>
            </a:r>
            <a:r>
              <a:rPr lang="it-IT" sz="3200" b="1" dirty="0" smtClean="0"/>
              <a:t>di cui si può benissimo fare a meno</a:t>
            </a:r>
            <a:r>
              <a:rPr lang="it-IT" sz="3200" dirty="0" smtClean="0"/>
              <a:t>.</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32</a:t>
            </a:fld>
            <a:endParaRPr lang="it-IT"/>
          </a:p>
        </p:txBody>
      </p:sp>
    </p:spTree>
    <p:extLst>
      <p:ext uri="{BB962C8B-B14F-4D97-AF65-F5344CB8AC3E}">
        <p14:creationId xmlns:p14="http://schemas.microsoft.com/office/powerpoint/2010/main" val="321055771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74949" y="548640"/>
            <a:ext cx="9001462" cy="1843492"/>
          </a:xfrm>
        </p:spPr>
        <p:txBody>
          <a:bodyPr>
            <a:noAutofit/>
          </a:bodyPr>
          <a:lstStyle/>
          <a:p>
            <a:r>
              <a:rPr lang="it-IT" sz="6000" dirty="0" smtClean="0"/>
              <a:t>Socratismo attuale e futuro</a:t>
            </a:r>
            <a:endParaRPr lang="it-IT" sz="6000" dirty="0"/>
          </a:p>
        </p:txBody>
      </p:sp>
      <p:sp>
        <p:nvSpPr>
          <p:cNvPr id="3" name="Sottotitolo 2"/>
          <p:cNvSpPr>
            <a:spLocks noGrp="1"/>
          </p:cNvSpPr>
          <p:nvPr>
            <p:ph type="subTitle" idx="1"/>
          </p:nvPr>
        </p:nvSpPr>
        <p:spPr>
          <a:xfrm>
            <a:off x="487680" y="2972118"/>
            <a:ext cx="10464799" cy="2941002"/>
          </a:xfrm>
        </p:spPr>
        <p:txBody>
          <a:bodyPr>
            <a:noAutofit/>
          </a:bodyPr>
          <a:lstStyle/>
          <a:p>
            <a:r>
              <a:rPr lang="it-IT" sz="3200" dirty="0" smtClean="0"/>
              <a:t>L’influenza di </a:t>
            </a:r>
            <a:r>
              <a:rPr lang="it-IT" sz="3200" b="1" dirty="0" smtClean="0"/>
              <a:t>Socrate</a:t>
            </a:r>
            <a:r>
              <a:rPr lang="it-IT" sz="3200" dirty="0" smtClean="0"/>
              <a:t> si è allargata sulla </a:t>
            </a:r>
            <a:r>
              <a:rPr lang="it-IT" sz="3200" b="1" dirty="0" smtClean="0"/>
              <a:t>posterità fino a questo momento</a:t>
            </a:r>
            <a:r>
              <a:rPr lang="it-IT" sz="3200" dirty="0" smtClean="0"/>
              <a:t>, anzi per ogni </a:t>
            </a:r>
            <a:r>
              <a:rPr lang="it-IT" sz="3200" b="1" dirty="0" smtClean="0"/>
              <a:t>avvenire</a:t>
            </a:r>
            <a:r>
              <a:rPr lang="it-IT" sz="3200" dirty="0" smtClean="0"/>
              <a:t>, simile a un’ombra che diventa </a:t>
            </a:r>
            <a:r>
              <a:rPr lang="it-IT" sz="3200" b="1" dirty="0" smtClean="0"/>
              <a:t>sempre più grande </a:t>
            </a:r>
            <a:r>
              <a:rPr lang="it-IT" sz="3200" dirty="0" smtClean="0"/>
              <a:t>nel sole della sera.</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33</a:t>
            </a:fld>
            <a:endParaRPr lang="it-IT"/>
          </a:p>
        </p:txBody>
      </p:sp>
    </p:spTree>
    <p:extLst>
      <p:ext uri="{BB962C8B-B14F-4D97-AF65-F5344CB8AC3E}">
        <p14:creationId xmlns:p14="http://schemas.microsoft.com/office/powerpoint/2010/main" val="310044031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600" dirty="0" smtClean="0"/>
              <a:t>Socrate è fra noi</a:t>
            </a:r>
            <a:endParaRPr lang="it-IT" sz="6600" dirty="0"/>
          </a:p>
        </p:txBody>
      </p:sp>
      <p:sp>
        <p:nvSpPr>
          <p:cNvPr id="3" name="Segnaposto contenuto 2"/>
          <p:cNvSpPr>
            <a:spLocks noGrp="1"/>
          </p:cNvSpPr>
          <p:nvPr>
            <p:ph idx="1"/>
          </p:nvPr>
        </p:nvSpPr>
        <p:spPr>
          <a:xfrm>
            <a:off x="913795" y="2096064"/>
            <a:ext cx="10353761" cy="4263172"/>
          </a:xfrm>
        </p:spPr>
        <p:txBody>
          <a:bodyPr>
            <a:normAutofit fontScale="92500" lnSpcReduction="10000"/>
          </a:bodyPr>
          <a:lstStyle/>
          <a:p>
            <a:pPr marL="0" indent="0" algn="ctr">
              <a:buNone/>
            </a:pPr>
            <a:r>
              <a:rPr lang="it-IT" sz="2600" dirty="0" smtClean="0"/>
              <a:t>Tutto il </a:t>
            </a:r>
            <a:r>
              <a:rPr lang="it-IT" sz="2600" b="1" dirty="0" smtClean="0"/>
              <a:t>mondo moderno </a:t>
            </a:r>
            <a:r>
              <a:rPr lang="it-IT" sz="2600" dirty="0" smtClean="0"/>
              <a:t>è preso nella rete della </a:t>
            </a:r>
            <a:r>
              <a:rPr lang="it-IT" sz="2600" b="1" dirty="0" smtClean="0"/>
              <a:t>cultura alessandrina </a:t>
            </a:r>
            <a:r>
              <a:rPr lang="it-IT" sz="2600" dirty="0" smtClean="0"/>
              <a:t>e trova il suo ideale nell’</a:t>
            </a:r>
            <a:r>
              <a:rPr lang="it-IT" sz="2600" b="1" i="1" dirty="0" smtClean="0"/>
              <a:t>uomo teoretico</a:t>
            </a:r>
            <a:r>
              <a:rPr lang="it-IT" sz="2600" dirty="0" smtClean="0"/>
              <a:t>, che è dotato di grandissime forze conoscitive e lavora</a:t>
            </a:r>
            <a:r>
              <a:rPr lang="it-IT" sz="2600" b="1" dirty="0" smtClean="0"/>
              <a:t> al servizio della scienza</a:t>
            </a:r>
            <a:r>
              <a:rPr lang="it-IT" sz="2600" dirty="0" smtClean="0"/>
              <a:t>, e di cui Socrate è il prototipo e il capostipite.</a:t>
            </a:r>
          </a:p>
          <a:p>
            <a:pPr marL="0" indent="0" algn="ctr">
              <a:buNone/>
            </a:pPr>
            <a:r>
              <a:rPr lang="it-IT" sz="2600" dirty="0" smtClean="0"/>
              <a:t>Tutti i nostri </a:t>
            </a:r>
            <a:r>
              <a:rPr lang="it-IT" sz="2600" b="1" dirty="0" smtClean="0"/>
              <a:t>mezzi educativi </a:t>
            </a:r>
            <a:r>
              <a:rPr lang="it-IT" sz="2600" dirty="0" smtClean="0"/>
              <a:t>tengono originariamente davanti agli occhi questo ideale: </a:t>
            </a:r>
            <a:r>
              <a:rPr lang="it-IT" sz="2600" b="1" dirty="0" smtClean="0"/>
              <a:t>ogni altra esistenza deve lottare faticosamente </a:t>
            </a:r>
            <a:r>
              <a:rPr lang="it-IT" sz="2600" dirty="0" smtClean="0"/>
              <a:t>per sollevarsi accanto a quella, come esistenza permessa.</a:t>
            </a:r>
          </a:p>
          <a:p>
            <a:pPr marL="0" indent="0" algn="ctr">
              <a:buNone/>
            </a:pPr>
            <a:r>
              <a:rPr lang="it-IT" sz="2600" dirty="0" smtClean="0"/>
              <a:t>In un senso quasi spaventoso, per lungo tempo si è trovato a questo riguardo l’</a:t>
            </a:r>
            <a:r>
              <a:rPr lang="it-IT" sz="2600" b="1" dirty="0" smtClean="0"/>
              <a:t>uomo di cultura </a:t>
            </a:r>
            <a:r>
              <a:rPr lang="it-IT" sz="2600" dirty="0" smtClean="0"/>
              <a:t>solo nella forma dell’</a:t>
            </a:r>
            <a:r>
              <a:rPr lang="it-IT" sz="2600" b="1" dirty="0" smtClean="0"/>
              <a:t>erudito</a:t>
            </a:r>
            <a:r>
              <a:rPr lang="it-IT" sz="2600" dirty="0" smtClean="0"/>
              <a:t>.</a:t>
            </a:r>
            <a:endParaRPr lang="it-IT" sz="26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34</a:t>
            </a:fld>
            <a:endParaRPr lang="it-IT"/>
          </a:p>
        </p:txBody>
      </p:sp>
    </p:spTree>
    <p:extLst>
      <p:ext uri="{BB962C8B-B14F-4D97-AF65-F5344CB8AC3E}">
        <p14:creationId xmlns:p14="http://schemas.microsoft.com/office/powerpoint/2010/main" val="248362324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78560" y="548639"/>
            <a:ext cx="9499451" cy="1809549"/>
          </a:xfrm>
        </p:spPr>
        <p:txBody>
          <a:bodyPr>
            <a:noAutofit/>
          </a:bodyPr>
          <a:lstStyle/>
          <a:p>
            <a:r>
              <a:rPr lang="it-IT" sz="5400" dirty="0" smtClean="0"/>
              <a:t>I prof. Abbandonano i greci</a:t>
            </a:r>
            <a:endParaRPr lang="it-IT" sz="5400" dirty="0"/>
          </a:p>
        </p:txBody>
      </p:sp>
      <p:sp>
        <p:nvSpPr>
          <p:cNvPr id="3" name="Sottotitolo 2"/>
          <p:cNvSpPr>
            <a:spLocks noGrp="1"/>
          </p:cNvSpPr>
          <p:nvPr>
            <p:ph type="subTitle" idx="1"/>
          </p:nvPr>
        </p:nvSpPr>
        <p:spPr>
          <a:xfrm>
            <a:off x="833120" y="2700165"/>
            <a:ext cx="10749280" cy="3883515"/>
          </a:xfrm>
        </p:spPr>
        <p:txBody>
          <a:bodyPr>
            <a:noAutofit/>
          </a:bodyPr>
          <a:lstStyle/>
          <a:p>
            <a:r>
              <a:rPr lang="it-IT" dirty="0" smtClean="0"/>
              <a:t>Proprio in quei circoli la cui dignità potrebbe consistere nell’attingere instancabilmente dalla </a:t>
            </a:r>
            <a:r>
              <a:rPr lang="it-IT" b="1" dirty="0" smtClean="0"/>
              <a:t>fonte greca </a:t>
            </a:r>
            <a:r>
              <a:rPr lang="it-IT" dirty="0" smtClean="0"/>
              <a:t>per la </a:t>
            </a:r>
            <a:r>
              <a:rPr lang="it-IT" b="1" dirty="0" smtClean="0"/>
              <a:t>salvezza</a:t>
            </a:r>
            <a:r>
              <a:rPr lang="it-IT" dirty="0" smtClean="0"/>
              <a:t> della cultura tedesca, nei circoli degli </a:t>
            </a:r>
            <a:r>
              <a:rPr lang="it-IT" b="1" dirty="0" smtClean="0"/>
              <a:t>insegnanti degli istituti superiori</a:t>
            </a:r>
            <a:r>
              <a:rPr lang="it-IT" dirty="0" smtClean="0"/>
              <a:t> di cultura, si è ottimamente imparato a cavarsela </a:t>
            </a:r>
            <a:r>
              <a:rPr lang="it-IT" b="1" dirty="0" smtClean="0"/>
              <a:t>sbrigativamente</a:t>
            </a:r>
            <a:r>
              <a:rPr lang="it-IT" dirty="0" smtClean="0"/>
              <a:t> e in maniera </a:t>
            </a:r>
            <a:r>
              <a:rPr lang="it-IT" b="1" dirty="0" smtClean="0"/>
              <a:t>comoda</a:t>
            </a:r>
            <a:r>
              <a:rPr lang="it-IT" dirty="0" smtClean="0"/>
              <a:t> con i Greci, giungendo non di rado fino a uno </a:t>
            </a:r>
            <a:r>
              <a:rPr lang="it-IT" b="1" dirty="0" smtClean="0"/>
              <a:t>scettico abbandono </a:t>
            </a:r>
            <a:r>
              <a:rPr lang="it-IT" dirty="0" smtClean="0"/>
              <a:t>dell’ideale ellenico e  a un completo </a:t>
            </a:r>
            <a:r>
              <a:rPr lang="it-IT" b="1" dirty="0" smtClean="0"/>
              <a:t>rovesciamento</a:t>
            </a:r>
            <a:r>
              <a:rPr lang="it-IT" dirty="0" smtClean="0"/>
              <a:t> del vero fine di tutti gli studi sull’antichità.</a:t>
            </a:r>
            <a:endParaRPr lang="it-IT"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35</a:t>
            </a:fld>
            <a:endParaRPr lang="it-IT"/>
          </a:p>
        </p:txBody>
      </p:sp>
    </p:spTree>
    <p:extLst>
      <p:ext uri="{BB962C8B-B14F-4D97-AF65-F5344CB8AC3E}">
        <p14:creationId xmlns:p14="http://schemas.microsoft.com/office/powerpoint/2010/main" val="149816421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26720" y="365760"/>
            <a:ext cx="11379200" cy="1584960"/>
          </a:xfrm>
        </p:spPr>
        <p:txBody>
          <a:bodyPr>
            <a:noAutofit/>
          </a:bodyPr>
          <a:lstStyle/>
          <a:p>
            <a:r>
              <a:rPr lang="it-IT" sz="5600" dirty="0" smtClean="0"/>
              <a:t>Povere scuole…</a:t>
            </a:r>
            <a:br>
              <a:rPr lang="it-IT" sz="5600" dirty="0" smtClean="0"/>
            </a:br>
            <a:r>
              <a:rPr lang="it-IT" sz="5600" dirty="0" smtClean="0"/>
              <a:t>povera cultura…</a:t>
            </a:r>
            <a:endParaRPr lang="it-IT" sz="5600" dirty="0"/>
          </a:p>
        </p:txBody>
      </p:sp>
      <p:sp>
        <p:nvSpPr>
          <p:cNvPr id="3" name="Sottotitolo 2"/>
          <p:cNvSpPr>
            <a:spLocks noGrp="1"/>
          </p:cNvSpPr>
          <p:nvPr>
            <p:ph type="subTitle" idx="1"/>
          </p:nvPr>
        </p:nvSpPr>
        <p:spPr>
          <a:xfrm>
            <a:off x="304800" y="2088805"/>
            <a:ext cx="11562080" cy="4413595"/>
          </a:xfrm>
        </p:spPr>
        <p:txBody>
          <a:bodyPr>
            <a:noAutofit/>
          </a:bodyPr>
          <a:lstStyle/>
          <a:p>
            <a:r>
              <a:rPr lang="it-IT" sz="2200" dirty="0" smtClean="0"/>
              <a:t>La vera </a:t>
            </a:r>
            <a:r>
              <a:rPr lang="it-IT" sz="2200" b="1" dirty="0" smtClean="0"/>
              <a:t>forza formativa </a:t>
            </a:r>
            <a:r>
              <a:rPr lang="it-IT" sz="2200" dirty="0" smtClean="0"/>
              <a:t>degli </a:t>
            </a:r>
            <a:r>
              <a:rPr lang="it-IT" sz="2200" b="1" dirty="0" smtClean="0"/>
              <a:t>istituti di istruzione </a:t>
            </a:r>
            <a:r>
              <a:rPr lang="it-IT" sz="2200" dirty="0" smtClean="0"/>
              <a:t>superiore non è mai stata più </a:t>
            </a:r>
            <a:r>
              <a:rPr lang="it-IT" sz="2200" b="1" dirty="0" smtClean="0"/>
              <a:t>bassa</a:t>
            </a:r>
            <a:r>
              <a:rPr lang="it-IT" sz="2200" dirty="0" smtClean="0"/>
              <a:t> e </a:t>
            </a:r>
            <a:r>
              <a:rPr lang="it-IT" sz="2200" b="1" dirty="0" smtClean="0"/>
              <a:t>debole</a:t>
            </a:r>
            <a:r>
              <a:rPr lang="it-IT" sz="2200" dirty="0" smtClean="0"/>
              <a:t> che al presente.</a:t>
            </a:r>
          </a:p>
          <a:p>
            <a:r>
              <a:rPr lang="it-IT" sz="2200" dirty="0" smtClean="0"/>
              <a:t>Il «</a:t>
            </a:r>
            <a:r>
              <a:rPr lang="it-IT" sz="2200" b="1" dirty="0" smtClean="0"/>
              <a:t>giornalista</a:t>
            </a:r>
            <a:r>
              <a:rPr lang="it-IT" sz="2200" dirty="0" smtClean="0"/>
              <a:t>», il cartaceo schiavo del giorno, in tutto ciò che riguarda la cultura ha riportato la </a:t>
            </a:r>
            <a:r>
              <a:rPr lang="it-IT" sz="2200" b="1" dirty="0" smtClean="0"/>
              <a:t>vittoria sull’insegnante superiore</a:t>
            </a:r>
            <a:r>
              <a:rPr lang="it-IT" sz="2200" dirty="0" smtClean="0"/>
              <a:t>. A quest’ultimo non resta che la metamorfosi di muoversi anch’egli nell’eloquio giornalistico.</a:t>
            </a:r>
          </a:p>
          <a:p>
            <a:r>
              <a:rPr lang="it-IT" sz="2200" dirty="0" smtClean="0"/>
              <a:t>In quale penosa </a:t>
            </a:r>
            <a:r>
              <a:rPr lang="it-IT" sz="2200" b="1" dirty="0" smtClean="0"/>
              <a:t>confusione</a:t>
            </a:r>
            <a:r>
              <a:rPr lang="it-IT" sz="2200" dirty="0" smtClean="0"/>
              <a:t> la gente siffattamente colta di un tale presente dovrà guardare quel fenomeno, che si potrebbe forse comprendere per analogia solo in base alla più profonda essenza del genio ellenico, finora incompreso, ossia il risveglio dello spirito dionisiaco e la rinascita della tragedia?</a:t>
            </a:r>
            <a:endParaRPr lang="it-IT" sz="2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36</a:t>
            </a:fld>
            <a:endParaRPr lang="it-IT"/>
          </a:p>
        </p:txBody>
      </p:sp>
    </p:spTree>
    <p:extLst>
      <p:ext uri="{BB962C8B-B14F-4D97-AF65-F5344CB8AC3E}">
        <p14:creationId xmlns:p14="http://schemas.microsoft.com/office/powerpoint/2010/main" val="114071660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52836" y="203200"/>
            <a:ext cx="10353761" cy="1129941"/>
          </a:xfrm>
        </p:spPr>
        <p:txBody>
          <a:bodyPr>
            <a:noAutofit/>
          </a:bodyPr>
          <a:lstStyle/>
          <a:p>
            <a:r>
              <a:rPr lang="it-IT" sz="4400" dirty="0" smtClean="0"/>
              <a:t>Un ottimismo senza limiti</a:t>
            </a:r>
            <a:endParaRPr lang="it-IT" sz="4400" dirty="0"/>
          </a:p>
        </p:txBody>
      </p:sp>
      <p:sp>
        <p:nvSpPr>
          <p:cNvPr id="3" name="Segnaposto contenuto 2"/>
          <p:cNvSpPr>
            <a:spLocks noGrp="1"/>
          </p:cNvSpPr>
          <p:nvPr>
            <p:ph idx="1"/>
          </p:nvPr>
        </p:nvSpPr>
        <p:spPr>
          <a:xfrm>
            <a:off x="264160" y="1217916"/>
            <a:ext cx="11744960" cy="5640084"/>
          </a:xfrm>
        </p:spPr>
        <p:txBody>
          <a:bodyPr>
            <a:noAutofit/>
          </a:bodyPr>
          <a:lstStyle/>
          <a:p>
            <a:r>
              <a:rPr lang="it-IT" sz="1900" b="1" dirty="0" smtClean="0"/>
              <a:t>Conoscenza per tutti </a:t>
            </a:r>
            <a:r>
              <a:rPr lang="it-IT" sz="1900" dirty="0" smtClean="0"/>
              <a:t>- </a:t>
            </a:r>
            <a:r>
              <a:rPr lang="it-IT" sz="1900" b="1" dirty="0" smtClean="0"/>
              <a:t>Felicità per tutti</a:t>
            </a:r>
          </a:p>
          <a:p>
            <a:r>
              <a:rPr lang="it-IT" sz="1900" b="1" dirty="0" smtClean="0"/>
              <a:t>Negazione della schiavitù </a:t>
            </a:r>
            <a:r>
              <a:rPr lang="it-IT" sz="1900" dirty="0" smtClean="0"/>
              <a:t>attraverso le belle parole di seduzione e di rassicurazione «dignità dell’uomo» e «dignità del lavoro»</a:t>
            </a:r>
          </a:p>
          <a:p>
            <a:r>
              <a:rPr lang="it-IT" sz="1900" b="1" dirty="0" smtClean="0"/>
              <a:t>Frammentazione della conoscenza </a:t>
            </a:r>
            <a:r>
              <a:rPr lang="it-IT" sz="1900" b="1" dirty="0" smtClean="0">
                <a:sym typeface="Wingdings" panose="05000000000000000000" pitchFamily="2" charset="2"/>
              </a:rPr>
              <a:t> erudizione</a:t>
            </a:r>
          </a:p>
          <a:p>
            <a:r>
              <a:rPr lang="it-IT" sz="1900" b="1" dirty="0" smtClean="0">
                <a:sym typeface="Wingdings" panose="05000000000000000000" pitchFamily="2" charset="2"/>
              </a:rPr>
              <a:t>Estensione della conoscenza  conoscere tutto in modo superficiale</a:t>
            </a:r>
          </a:p>
          <a:p>
            <a:r>
              <a:rPr lang="it-IT" sz="1900" b="1" dirty="0" smtClean="0">
                <a:sym typeface="Wingdings" panose="05000000000000000000" pitchFamily="2" charset="2"/>
              </a:rPr>
              <a:t>Giornalismo</a:t>
            </a:r>
          </a:p>
          <a:p>
            <a:r>
              <a:rPr lang="it-IT" sz="1900" dirty="0" smtClean="0">
                <a:sym typeface="Wingdings" panose="05000000000000000000" pitchFamily="2" charset="2"/>
              </a:rPr>
              <a:t>L’</a:t>
            </a:r>
            <a:r>
              <a:rPr lang="it-IT" sz="1900" b="1" dirty="0" smtClean="0">
                <a:sym typeface="Wingdings" panose="05000000000000000000" pitchFamily="2" charset="2"/>
              </a:rPr>
              <a:t>arte</a:t>
            </a:r>
            <a:r>
              <a:rPr lang="it-IT" sz="1900" dirty="0" smtClean="0">
                <a:sym typeface="Wingdings" panose="05000000000000000000" pitchFamily="2" charset="2"/>
              </a:rPr>
              <a:t> diventa un piacevole </a:t>
            </a:r>
            <a:r>
              <a:rPr lang="it-IT" sz="1900" b="1" dirty="0" smtClean="0">
                <a:sym typeface="Wingdings" panose="05000000000000000000" pitchFamily="2" charset="2"/>
              </a:rPr>
              <a:t>accessorio</a:t>
            </a:r>
            <a:r>
              <a:rPr lang="it-IT" sz="1900" dirty="0" smtClean="0">
                <a:sym typeface="Wingdings" panose="05000000000000000000" pitchFamily="2" charset="2"/>
              </a:rPr>
              <a:t>, un tintinnio di sonagli di fronte alla «serietà dell’esistenza», di cui certo si potrebbe anche </a:t>
            </a:r>
            <a:r>
              <a:rPr lang="it-IT" sz="1900" b="1" dirty="0" smtClean="0">
                <a:sym typeface="Wingdings" panose="05000000000000000000" pitchFamily="2" charset="2"/>
              </a:rPr>
              <a:t>fare a meno</a:t>
            </a:r>
            <a:r>
              <a:rPr lang="it-IT" sz="1900" dirty="0" smtClean="0">
                <a:sym typeface="Wingdings" panose="05000000000000000000" pitchFamily="2" charset="2"/>
              </a:rPr>
              <a:t>, un oggetto di </a:t>
            </a:r>
            <a:r>
              <a:rPr lang="it-IT" sz="1900" b="1" dirty="0" smtClean="0">
                <a:sym typeface="Wingdings" panose="05000000000000000000" pitchFamily="2" charset="2"/>
              </a:rPr>
              <a:t>divertimento</a:t>
            </a:r>
            <a:r>
              <a:rPr lang="it-IT" sz="1900" dirty="0" smtClean="0">
                <a:sym typeface="Wingdings" panose="05000000000000000000" pitchFamily="2" charset="2"/>
              </a:rPr>
              <a:t> (vs arte come compito più alto e vera attività metafisica di questa vita)</a:t>
            </a:r>
          </a:p>
          <a:p>
            <a:r>
              <a:rPr lang="it-IT" sz="1900" b="1" dirty="0" smtClean="0">
                <a:sym typeface="Wingdings" panose="05000000000000000000" pitchFamily="2" charset="2"/>
              </a:rPr>
              <a:t>Mondo vero vs mondo apparente </a:t>
            </a:r>
            <a:r>
              <a:rPr lang="it-IT" sz="1900" dirty="0" smtClean="0">
                <a:sym typeface="Wingdings" panose="05000000000000000000" pitchFamily="2" charset="2"/>
              </a:rPr>
              <a:t> </a:t>
            </a:r>
            <a:r>
              <a:rPr lang="it-IT" sz="1900" b="1" dirty="0" smtClean="0">
                <a:sym typeface="Wingdings" panose="05000000000000000000" pitchFamily="2" charset="2"/>
              </a:rPr>
              <a:t>cristianesimo e morale </a:t>
            </a:r>
            <a:r>
              <a:rPr lang="it-IT" sz="1900" dirty="0" smtClean="0">
                <a:sym typeface="Wingdings" panose="05000000000000000000" pitchFamily="2" charset="2"/>
              </a:rPr>
              <a:t>(arte come menzogna, ostilità alla vita, odio contro il mondo…)</a:t>
            </a:r>
            <a:endParaRPr lang="it-IT" sz="19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37</a:t>
            </a:fld>
            <a:endParaRPr lang="it-IT"/>
          </a:p>
        </p:txBody>
      </p:sp>
    </p:spTree>
    <p:extLst>
      <p:ext uri="{BB962C8B-B14F-4D97-AF65-F5344CB8AC3E}">
        <p14:creationId xmlns:p14="http://schemas.microsoft.com/office/powerpoint/2010/main" val="164921419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600" dirty="0" smtClean="0"/>
              <a:t>Cultura tragica</a:t>
            </a:r>
            <a:endParaRPr lang="it-IT" sz="6600" dirty="0"/>
          </a:p>
        </p:txBody>
      </p:sp>
      <p:sp>
        <p:nvSpPr>
          <p:cNvPr id="3" name="Segnaposto contenuto 2"/>
          <p:cNvSpPr>
            <a:spLocks noGrp="1"/>
          </p:cNvSpPr>
          <p:nvPr>
            <p:ph idx="1"/>
          </p:nvPr>
        </p:nvSpPr>
        <p:spPr>
          <a:xfrm>
            <a:off x="508000" y="2035104"/>
            <a:ext cx="11379199" cy="4467296"/>
          </a:xfrm>
        </p:spPr>
        <p:txBody>
          <a:bodyPr>
            <a:noAutofit/>
          </a:bodyPr>
          <a:lstStyle/>
          <a:p>
            <a:pPr marL="0" indent="0" algn="ctr">
              <a:buNone/>
            </a:pPr>
            <a:r>
              <a:rPr lang="it-IT" sz="3000" dirty="0" smtClean="0"/>
              <a:t>Cultura la cui principale caratteristica consiste nell’elevare a meta suprema, in luogo della scienza, la </a:t>
            </a:r>
            <a:r>
              <a:rPr lang="it-IT" sz="3000" b="1" dirty="0" smtClean="0"/>
              <a:t>sapienza</a:t>
            </a:r>
            <a:r>
              <a:rPr lang="it-IT" sz="3000" dirty="0" smtClean="0"/>
              <a:t>, la quale, senza farsi ingannare dalle seducenti deviazioni delle scienze, si volge con immobile sguardo all’</a:t>
            </a:r>
            <a:r>
              <a:rPr lang="it-IT" sz="3000" b="1" dirty="0" smtClean="0"/>
              <a:t>immagine totale del mondo</a:t>
            </a:r>
            <a:r>
              <a:rPr lang="it-IT" sz="3000" dirty="0" smtClean="0"/>
              <a:t>, cercando di cogliere in essa, con simpatetico sentimento d’</a:t>
            </a:r>
            <a:r>
              <a:rPr lang="it-IT" sz="3000" b="1" dirty="0" smtClean="0"/>
              <a:t>amore</a:t>
            </a:r>
            <a:r>
              <a:rPr lang="it-IT" sz="3000" dirty="0" smtClean="0"/>
              <a:t>, l’</a:t>
            </a:r>
            <a:r>
              <a:rPr lang="it-IT" sz="3000" b="1" dirty="0" smtClean="0"/>
              <a:t>eterna sofferenza </a:t>
            </a:r>
            <a:r>
              <a:rPr lang="it-IT" sz="3000" dirty="0" smtClean="0"/>
              <a:t>come sofferenza propria</a:t>
            </a:r>
            <a:r>
              <a:rPr lang="it-IT" sz="3200" dirty="0" smtClean="0"/>
              <a:t>.</a:t>
            </a:r>
            <a:endParaRPr lang="it-IT" sz="32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38</a:t>
            </a:fld>
            <a:endParaRPr lang="it-IT"/>
          </a:p>
        </p:txBody>
      </p:sp>
    </p:spTree>
    <p:extLst>
      <p:ext uri="{BB962C8B-B14F-4D97-AF65-F5344CB8AC3E}">
        <p14:creationId xmlns:p14="http://schemas.microsoft.com/office/powerpoint/2010/main" val="49251194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1840" y="203200"/>
            <a:ext cx="10627359" cy="1747520"/>
          </a:xfrm>
        </p:spPr>
        <p:txBody>
          <a:bodyPr/>
          <a:lstStyle/>
          <a:p>
            <a:r>
              <a:rPr lang="it-IT" sz="6600" dirty="0" smtClean="0"/>
              <a:t>Chi è APOLLO ?</a:t>
            </a:r>
            <a:endParaRPr lang="it-IT" dirty="0"/>
          </a:p>
        </p:txBody>
      </p:sp>
      <p:sp>
        <p:nvSpPr>
          <p:cNvPr id="3" name="Sottotitolo 2"/>
          <p:cNvSpPr>
            <a:spLocks noGrp="1"/>
          </p:cNvSpPr>
          <p:nvPr>
            <p:ph type="subTitle" idx="1"/>
          </p:nvPr>
        </p:nvSpPr>
        <p:spPr>
          <a:xfrm>
            <a:off x="1117600" y="1991360"/>
            <a:ext cx="10241279" cy="4368799"/>
          </a:xfrm>
        </p:spPr>
        <p:txBody>
          <a:bodyPr>
            <a:noAutofit/>
          </a:bodyPr>
          <a:lstStyle/>
          <a:p>
            <a:r>
              <a:rPr lang="it-IT" sz="2600" dirty="0" smtClean="0"/>
              <a:t>Dio di tutte le capacità figurative, dio divinante, plastico, della </a:t>
            </a:r>
            <a:r>
              <a:rPr lang="it-IT" sz="2600" b="1" dirty="0" smtClean="0"/>
              <a:t>scultura</a:t>
            </a:r>
            <a:r>
              <a:rPr lang="it-IT" sz="2600" dirty="0" smtClean="0"/>
              <a:t>.</a:t>
            </a:r>
          </a:p>
          <a:p>
            <a:r>
              <a:rPr lang="it-IT" sz="2600" dirty="0" smtClean="0"/>
              <a:t>Il «risplendente», la divinità della luce, della </a:t>
            </a:r>
            <a:r>
              <a:rPr lang="it-IT" sz="2600" b="1" dirty="0" smtClean="0"/>
              <a:t>bella parvenza</a:t>
            </a:r>
            <a:r>
              <a:rPr lang="it-IT" sz="2600" dirty="0" smtClean="0"/>
              <a:t>.</a:t>
            </a:r>
          </a:p>
          <a:p>
            <a:r>
              <a:rPr lang="it-IT" sz="2600" dirty="0" smtClean="0"/>
              <a:t>In lui vi è </a:t>
            </a:r>
            <a:r>
              <a:rPr lang="it-IT" sz="2600" b="1" dirty="0" smtClean="0"/>
              <a:t>moderata limitazione</a:t>
            </a:r>
            <a:r>
              <a:rPr lang="it-IT" sz="2600" dirty="0" smtClean="0"/>
              <a:t>, </a:t>
            </a:r>
            <a:r>
              <a:rPr lang="it-IT" sz="2600" b="1" dirty="0" smtClean="0"/>
              <a:t>libertà </a:t>
            </a:r>
            <a:r>
              <a:rPr lang="it-IT" sz="2600" dirty="0" smtClean="0"/>
              <a:t>dalle</a:t>
            </a:r>
            <a:r>
              <a:rPr lang="it-IT" sz="2600" b="1" dirty="0" smtClean="0"/>
              <a:t> emozioni più violente</a:t>
            </a:r>
            <a:r>
              <a:rPr lang="it-IT" sz="2600" dirty="0" smtClean="0"/>
              <a:t>, </a:t>
            </a:r>
            <a:r>
              <a:rPr lang="it-IT" sz="2600" b="1" dirty="0" smtClean="0"/>
              <a:t>calma</a:t>
            </a:r>
            <a:r>
              <a:rPr lang="it-IT" sz="2600" dirty="0" smtClean="0"/>
              <a:t> piena di </a:t>
            </a:r>
            <a:r>
              <a:rPr lang="it-IT" sz="2600" b="1" dirty="0" smtClean="0"/>
              <a:t>saggezza</a:t>
            </a:r>
            <a:r>
              <a:rPr lang="it-IT" sz="2600" dirty="0" smtClean="0"/>
              <a:t>.</a:t>
            </a:r>
          </a:p>
          <a:p>
            <a:r>
              <a:rPr lang="it-IT" sz="2600" dirty="0" smtClean="0"/>
              <a:t>È l’immagine del </a:t>
            </a:r>
            <a:r>
              <a:rPr lang="it-IT" sz="2600" b="1" i="1" dirty="0" err="1" smtClean="0"/>
              <a:t>principium</a:t>
            </a:r>
            <a:r>
              <a:rPr lang="it-IT" sz="2600" b="1" i="1" dirty="0" smtClean="0"/>
              <a:t> </a:t>
            </a:r>
            <a:r>
              <a:rPr lang="it-IT" sz="2600" b="1" i="1" dirty="0" err="1" smtClean="0"/>
              <a:t>individuationis</a:t>
            </a:r>
            <a:r>
              <a:rPr lang="it-IT" sz="2600" b="1" dirty="0" smtClean="0"/>
              <a:t> </a:t>
            </a:r>
            <a:r>
              <a:rPr lang="it-IT" sz="2600" dirty="0" smtClean="0"/>
              <a:t>(cfr. Schopenhauer)</a:t>
            </a:r>
            <a:endParaRPr lang="it-IT" sz="2600" i="1"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4</a:t>
            </a:fld>
            <a:endParaRPr lang="it-IT"/>
          </a:p>
        </p:txBody>
      </p:sp>
    </p:spTree>
    <p:extLst>
      <p:ext uri="{BB962C8B-B14F-4D97-AF65-F5344CB8AC3E}">
        <p14:creationId xmlns:p14="http://schemas.microsoft.com/office/powerpoint/2010/main" val="225469386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550718"/>
            <a:ext cx="9001462" cy="2387600"/>
          </a:xfrm>
        </p:spPr>
        <p:txBody>
          <a:bodyPr/>
          <a:lstStyle/>
          <a:p>
            <a:r>
              <a:rPr lang="it-IT" sz="6600" dirty="0" smtClean="0"/>
              <a:t>Chi è Dioniso ?</a:t>
            </a:r>
            <a:endParaRPr lang="it-IT" dirty="0"/>
          </a:p>
        </p:txBody>
      </p:sp>
      <p:sp>
        <p:nvSpPr>
          <p:cNvPr id="3" name="Sottotitolo 2"/>
          <p:cNvSpPr>
            <a:spLocks noGrp="1"/>
          </p:cNvSpPr>
          <p:nvPr>
            <p:ph type="subTitle" idx="1"/>
          </p:nvPr>
        </p:nvSpPr>
        <p:spPr>
          <a:xfrm>
            <a:off x="1595268" y="2313564"/>
            <a:ext cx="9275931" cy="3904355"/>
          </a:xfrm>
        </p:spPr>
        <p:txBody>
          <a:bodyPr>
            <a:noAutofit/>
          </a:bodyPr>
          <a:lstStyle/>
          <a:p>
            <a:r>
              <a:rPr lang="it-IT" sz="2700" dirty="0" smtClean="0"/>
              <a:t>Dio dell’</a:t>
            </a:r>
            <a:r>
              <a:rPr lang="it-IT" sz="2700" b="1" dirty="0" smtClean="0"/>
              <a:t>ebbrezza</a:t>
            </a:r>
            <a:r>
              <a:rPr lang="it-IT" sz="2700" dirty="0" smtClean="0"/>
              <a:t>, dell’</a:t>
            </a:r>
            <a:r>
              <a:rPr lang="it-IT" sz="2700" b="1" dirty="0" smtClean="0"/>
              <a:t>impulso</a:t>
            </a:r>
            <a:r>
              <a:rPr lang="it-IT" sz="2700" dirty="0" smtClean="0"/>
              <a:t>, dell’</a:t>
            </a:r>
            <a:r>
              <a:rPr lang="it-IT" sz="2700" b="1" dirty="0" smtClean="0"/>
              <a:t>orgia</a:t>
            </a:r>
            <a:r>
              <a:rPr lang="it-IT" sz="2700" dirty="0" smtClean="0"/>
              <a:t>, della </a:t>
            </a:r>
            <a:r>
              <a:rPr lang="it-IT" sz="2700" b="1" dirty="0" smtClean="0"/>
              <a:t>sfrenatezza</a:t>
            </a:r>
            <a:r>
              <a:rPr lang="it-IT" sz="2700" dirty="0" smtClean="0"/>
              <a:t>, della </a:t>
            </a:r>
            <a:r>
              <a:rPr lang="it-IT" sz="2700" b="1" dirty="0" smtClean="0"/>
              <a:t>musica</a:t>
            </a:r>
            <a:r>
              <a:rPr lang="it-IT" sz="2700" dirty="0" smtClean="0"/>
              <a:t>.</a:t>
            </a:r>
          </a:p>
          <a:p>
            <a:r>
              <a:rPr lang="it-IT" sz="2700" dirty="0" smtClean="0"/>
              <a:t>Un Dio che salta da un luogo all’altro, canta</a:t>
            </a:r>
            <a:r>
              <a:rPr lang="it-IT" sz="2700" dirty="0"/>
              <a:t>, danza (feste dionisiache</a:t>
            </a:r>
            <a:r>
              <a:rPr lang="it-IT" sz="2700" dirty="0" smtClean="0"/>
              <a:t>).</a:t>
            </a:r>
          </a:p>
          <a:p>
            <a:r>
              <a:rPr lang="it-IT" sz="2700" dirty="0" smtClean="0"/>
              <a:t>È l’estasi dell’</a:t>
            </a:r>
            <a:r>
              <a:rPr lang="it-IT" sz="2700" b="1" dirty="0" smtClean="0"/>
              <a:t>unità originaria</a:t>
            </a:r>
            <a:r>
              <a:rPr lang="it-IT" sz="2700" dirty="0" smtClean="0"/>
              <a:t>, </a:t>
            </a:r>
            <a:r>
              <a:rPr lang="it-IT" sz="2700" b="1" dirty="0" smtClean="0"/>
              <a:t>l’annientamento/lacerazione del </a:t>
            </a:r>
            <a:r>
              <a:rPr lang="it-IT" sz="2700" b="1" i="1" dirty="0" err="1" smtClean="0"/>
              <a:t>principium</a:t>
            </a:r>
            <a:r>
              <a:rPr lang="it-IT" sz="2700" b="1" i="1" dirty="0" smtClean="0"/>
              <a:t> </a:t>
            </a:r>
            <a:r>
              <a:rPr lang="it-IT" sz="2700" b="1" i="1" dirty="0" err="1" smtClean="0"/>
              <a:t>individuationis</a:t>
            </a:r>
            <a:r>
              <a:rPr lang="it-IT" sz="2700" b="1" dirty="0" smtClean="0"/>
              <a:t> </a:t>
            </a:r>
            <a:r>
              <a:rPr lang="it-IT" sz="2700" dirty="0" smtClean="0"/>
              <a:t>(cfr. Schopenhauer)</a:t>
            </a:r>
            <a:endParaRPr lang="it-IT" sz="27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5</a:t>
            </a:fld>
            <a:endParaRPr lang="it-IT"/>
          </a:p>
        </p:txBody>
      </p:sp>
    </p:spTree>
    <p:extLst>
      <p:ext uri="{BB962C8B-B14F-4D97-AF65-F5344CB8AC3E}">
        <p14:creationId xmlns:p14="http://schemas.microsoft.com/office/powerpoint/2010/main" val="311523817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idx="1"/>
          </p:nvPr>
        </p:nvSpPr>
        <p:spPr>
          <a:xfrm>
            <a:off x="913796" y="924791"/>
            <a:ext cx="5107208" cy="1207365"/>
          </a:xfrm>
        </p:spPr>
        <p:txBody>
          <a:bodyPr>
            <a:normAutofit/>
          </a:bodyPr>
          <a:lstStyle/>
          <a:p>
            <a:pPr algn="ctr"/>
            <a:r>
              <a:rPr lang="it-IT" sz="6600" dirty="0" smtClean="0"/>
              <a:t>APOLLO</a:t>
            </a:r>
            <a:endParaRPr lang="it-IT" sz="6000" dirty="0"/>
          </a:p>
        </p:txBody>
      </p:sp>
      <p:sp>
        <p:nvSpPr>
          <p:cNvPr id="6" name="Segnaposto contenuto 5"/>
          <p:cNvSpPr>
            <a:spLocks noGrp="1"/>
          </p:cNvSpPr>
          <p:nvPr>
            <p:ph sz="half" idx="2"/>
          </p:nvPr>
        </p:nvSpPr>
        <p:spPr>
          <a:xfrm>
            <a:off x="913796" y="2808321"/>
            <a:ext cx="5107208" cy="3447005"/>
          </a:xfrm>
        </p:spPr>
        <p:txBody>
          <a:bodyPr>
            <a:noAutofit/>
          </a:bodyPr>
          <a:lstStyle/>
          <a:p>
            <a:pPr marL="0" indent="0" algn="ctr">
              <a:buNone/>
            </a:pPr>
            <a:r>
              <a:rPr lang="it-IT" sz="2400" dirty="0" smtClean="0"/>
              <a:t>Il genio </a:t>
            </a:r>
            <a:r>
              <a:rPr lang="it-IT" sz="2400" dirty="0" err="1" smtClean="0"/>
              <a:t>trasfiguratore</a:t>
            </a:r>
            <a:r>
              <a:rPr lang="it-IT" sz="2400" dirty="0" smtClean="0"/>
              <a:t> del </a:t>
            </a:r>
            <a:r>
              <a:rPr lang="it-IT" sz="2400" b="1" i="1" dirty="0" err="1" smtClean="0"/>
              <a:t>principium</a:t>
            </a:r>
            <a:r>
              <a:rPr lang="it-IT" sz="2400" b="1" i="1" dirty="0" smtClean="0"/>
              <a:t> </a:t>
            </a:r>
            <a:r>
              <a:rPr lang="it-IT" sz="2400" b="1" i="1" dirty="0" err="1" smtClean="0"/>
              <a:t>individuationis</a:t>
            </a:r>
            <a:r>
              <a:rPr lang="it-IT" sz="2400" dirty="0" smtClean="0"/>
              <a:t>, grazie a cui soltanto si può conseguire davvero la liberazione nell’illusione.</a:t>
            </a:r>
            <a:endParaRPr lang="it-IT" sz="2400" dirty="0"/>
          </a:p>
        </p:txBody>
      </p:sp>
      <p:sp>
        <p:nvSpPr>
          <p:cNvPr id="7" name="Segnaposto testo 6"/>
          <p:cNvSpPr>
            <a:spLocks noGrp="1"/>
          </p:cNvSpPr>
          <p:nvPr>
            <p:ph type="body" sz="quarter" idx="3"/>
          </p:nvPr>
        </p:nvSpPr>
        <p:spPr>
          <a:xfrm>
            <a:off x="6402003" y="1190679"/>
            <a:ext cx="4865553" cy="941477"/>
          </a:xfrm>
        </p:spPr>
        <p:txBody>
          <a:bodyPr>
            <a:noAutofit/>
          </a:bodyPr>
          <a:lstStyle/>
          <a:p>
            <a:pPr algn="ctr"/>
            <a:r>
              <a:rPr lang="it-IT" sz="6600" dirty="0" smtClean="0"/>
              <a:t>DIONISO</a:t>
            </a:r>
            <a:endParaRPr lang="it-IT" sz="6600" dirty="0"/>
          </a:p>
        </p:txBody>
      </p:sp>
      <p:sp>
        <p:nvSpPr>
          <p:cNvPr id="8" name="Segnaposto contenuto 7"/>
          <p:cNvSpPr>
            <a:spLocks noGrp="1"/>
          </p:cNvSpPr>
          <p:nvPr>
            <p:ph sz="quarter" idx="4"/>
          </p:nvPr>
        </p:nvSpPr>
        <p:spPr>
          <a:xfrm>
            <a:off x="6402003" y="2214880"/>
            <a:ext cx="5078797" cy="3921760"/>
          </a:xfrm>
        </p:spPr>
        <p:txBody>
          <a:bodyPr>
            <a:noAutofit/>
          </a:bodyPr>
          <a:lstStyle/>
          <a:p>
            <a:pPr marL="0" indent="0" algn="ctr">
              <a:buNone/>
            </a:pPr>
            <a:endParaRPr lang="it-IT" dirty="0" smtClean="0"/>
          </a:p>
          <a:p>
            <a:pPr marL="0" indent="0" algn="ctr">
              <a:buNone/>
            </a:pPr>
            <a:r>
              <a:rPr lang="it-IT" sz="1800" dirty="0" smtClean="0"/>
              <a:t>Al mistico grido di giubilo di Dioniso la </a:t>
            </a:r>
            <a:r>
              <a:rPr lang="it-IT" sz="1800" b="1" dirty="0" smtClean="0"/>
              <a:t>catena dell’individuazione viene spezzata </a:t>
            </a:r>
            <a:r>
              <a:rPr lang="it-IT" sz="1800" dirty="0" smtClean="0"/>
              <a:t>e si apre la via verso le Madri dell’essere, verso </a:t>
            </a:r>
            <a:r>
              <a:rPr lang="it-IT" sz="1800" b="1" dirty="0" smtClean="0"/>
              <a:t>l’essenza intima delle cose</a:t>
            </a:r>
            <a:r>
              <a:rPr lang="it-IT" sz="1800" dirty="0" smtClean="0"/>
              <a:t>.</a:t>
            </a:r>
          </a:p>
          <a:p>
            <a:pPr marL="0" indent="0">
              <a:buNone/>
            </a:pPr>
            <a:endParaRPr lang="it-IT" sz="1800" dirty="0"/>
          </a:p>
          <a:p>
            <a:pPr marL="0" indent="0" algn="ctr">
              <a:buNone/>
            </a:pPr>
            <a:r>
              <a:rPr lang="it-IT" sz="1800" b="1" dirty="0"/>
              <a:t>d</a:t>
            </a:r>
            <a:r>
              <a:rPr lang="it-IT" sz="1800" b="1" dirty="0" smtClean="0"/>
              <a:t>a artista </a:t>
            </a:r>
            <a:r>
              <a:rPr lang="it-IT" sz="1800" b="1" dirty="0" smtClean="0">
                <a:sym typeface="Wingdings" panose="05000000000000000000" pitchFamily="2" charset="2"/>
              </a:rPr>
              <a:t> a opera d’arte</a:t>
            </a:r>
            <a:endParaRPr lang="it-IT" sz="1800" b="1" dirty="0">
              <a:sym typeface="Wingdings" panose="05000000000000000000" pitchFamily="2" charset="2"/>
            </a:endParaRPr>
          </a:p>
          <a:p>
            <a:pPr marL="0" indent="0" algn="ctr">
              <a:buNone/>
            </a:pPr>
            <a:r>
              <a:rPr lang="it-IT" sz="1800" b="1" dirty="0">
                <a:sym typeface="Wingdings" panose="05000000000000000000" pitchFamily="2" charset="2"/>
              </a:rPr>
              <a:t>d</a:t>
            </a:r>
            <a:r>
              <a:rPr lang="it-IT" sz="1800" b="1" dirty="0" smtClean="0">
                <a:sym typeface="Wingdings" panose="05000000000000000000" pitchFamily="2" charset="2"/>
              </a:rPr>
              <a:t>a individui  a un </a:t>
            </a:r>
            <a:r>
              <a:rPr lang="it-IT" sz="1800" b="1" i="1" dirty="0" smtClean="0">
                <a:sym typeface="Wingdings" panose="05000000000000000000" pitchFamily="2" charset="2"/>
              </a:rPr>
              <a:t>unico</a:t>
            </a:r>
            <a:r>
              <a:rPr lang="it-IT" sz="1800" b="1" dirty="0" smtClean="0">
                <a:sym typeface="Wingdings" panose="05000000000000000000" pitchFamily="2" charset="2"/>
              </a:rPr>
              <a:t> vivente</a:t>
            </a:r>
            <a:endParaRPr lang="it-IT" sz="1800" b="1" dirty="0"/>
          </a:p>
        </p:txBody>
      </p:sp>
      <p:sp>
        <p:nvSpPr>
          <p:cNvPr id="2" name="Segnaposto piè di pagina 1"/>
          <p:cNvSpPr>
            <a:spLocks noGrp="1"/>
          </p:cNvSpPr>
          <p:nvPr>
            <p:ph type="ftr" sz="quarter" idx="11"/>
          </p:nvPr>
        </p:nvSpPr>
        <p:spPr/>
        <p:txBody>
          <a:bodyPr/>
          <a:lstStyle/>
          <a:p>
            <a:r>
              <a:rPr lang="it-IT" smtClean="0"/>
              <a:t>Paolo Scolari arete-consulenzafilosofica.it</a:t>
            </a:r>
            <a:endParaRPr lang="it-IT"/>
          </a:p>
        </p:txBody>
      </p:sp>
      <p:sp>
        <p:nvSpPr>
          <p:cNvPr id="3" name="Segnaposto numero diapositiva 2"/>
          <p:cNvSpPr>
            <a:spLocks noGrp="1"/>
          </p:cNvSpPr>
          <p:nvPr>
            <p:ph type="sldNum" sz="quarter" idx="12"/>
          </p:nvPr>
        </p:nvSpPr>
        <p:spPr/>
        <p:txBody>
          <a:bodyPr/>
          <a:lstStyle/>
          <a:p>
            <a:fld id="{827715AC-44F9-4257-9C62-B62A10023B7F}" type="slidenum">
              <a:rPr lang="it-IT" smtClean="0"/>
              <a:t>6</a:t>
            </a:fld>
            <a:endParaRPr lang="it-IT"/>
          </a:p>
        </p:txBody>
      </p:sp>
    </p:spTree>
    <p:extLst>
      <p:ext uri="{BB962C8B-B14F-4D97-AF65-F5344CB8AC3E}">
        <p14:creationId xmlns:p14="http://schemas.microsoft.com/office/powerpoint/2010/main" val="104090800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1584878" y="452510"/>
            <a:ext cx="9001462" cy="2387600"/>
          </a:xfrm>
        </p:spPr>
        <p:txBody>
          <a:bodyPr>
            <a:normAutofit/>
          </a:bodyPr>
          <a:lstStyle/>
          <a:p>
            <a:r>
              <a:rPr lang="it-IT" sz="6600" dirty="0"/>
              <a:t>L</a:t>
            </a:r>
            <a:r>
              <a:rPr lang="it-IT" sz="6600" dirty="0" smtClean="0"/>
              <a:t>A LOTTA TRA APOLLO E DIONISO</a:t>
            </a:r>
            <a:endParaRPr lang="it-IT" sz="6600" dirty="0"/>
          </a:p>
        </p:txBody>
      </p:sp>
      <p:sp>
        <p:nvSpPr>
          <p:cNvPr id="3" name="Sottotitolo 2"/>
          <p:cNvSpPr>
            <a:spLocks noGrp="1"/>
          </p:cNvSpPr>
          <p:nvPr>
            <p:ph type="subTitle" idx="1"/>
          </p:nvPr>
        </p:nvSpPr>
        <p:spPr>
          <a:xfrm>
            <a:off x="1470578" y="2012229"/>
            <a:ext cx="9001462" cy="1655762"/>
          </a:xfrm>
        </p:spPr>
        <p:txBody>
          <a:bodyPr>
            <a:noAutofit/>
          </a:bodyPr>
          <a:lstStyle/>
          <a:p>
            <a:endParaRPr lang="it-IT" sz="3600" dirty="0" smtClean="0"/>
          </a:p>
          <a:p>
            <a:endParaRPr lang="it-IT" sz="3600" dirty="0"/>
          </a:p>
          <a:p>
            <a:r>
              <a:rPr lang="it-IT" sz="3200" dirty="0" smtClean="0"/>
              <a:t>I due impulsi così diversi procedono </a:t>
            </a:r>
            <a:r>
              <a:rPr lang="it-IT" sz="3200" b="1" dirty="0" smtClean="0"/>
              <a:t>l’uno accanto all’altro</a:t>
            </a:r>
            <a:r>
              <a:rPr lang="it-IT" sz="3200" dirty="0" smtClean="0"/>
              <a:t>, per lo più in aperto </a:t>
            </a:r>
            <a:r>
              <a:rPr lang="it-IT" sz="3200" b="1" dirty="0" smtClean="0"/>
              <a:t>dissidio</a:t>
            </a:r>
            <a:r>
              <a:rPr lang="it-IT" sz="3200" dirty="0" smtClean="0"/>
              <a:t> fra loro e con un’eccitazione reciproca, per perpetuare in essi la </a:t>
            </a:r>
            <a:r>
              <a:rPr lang="it-IT" sz="3200" b="1" dirty="0" smtClean="0"/>
              <a:t>lotta</a:t>
            </a:r>
            <a:r>
              <a:rPr lang="it-IT" sz="3200" dirty="0" smtClean="0"/>
              <a:t> di quell’antitesi.</a:t>
            </a:r>
            <a:endParaRPr lang="it-IT" sz="3200" dirty="0"/>
          </a:p>
        </p:txBody>
      </p:sp>
      <p:sp>
        <p:nvSpPr>
          <p:cNvPr id="2" name="Segnaposto piè di pagina 1"/>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7</a:t>
            </a:fld>
            <a:endParaRPr lang="it-IT"/>
          </a:p>
        </p:txBody>
      </p:sp>
    </p:spTree>
    <p:extLst>
      <p:ext uri="{BB962C8B-B14F-4D97-AF65-F5344CB8AC3E}">
        <p14:creationId xmlns:p14="http://schemas.microsoft.com/office/powerpoint/2010/main" val="14712771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8" y="203200"/>
            <a:ext cx="9093051" cy="3409228"/>
          </a:xfrm>
        </p:spPr>
        <p:txBody>
          <a:bodyPr>
            <a:noAutofit/>
          </a:bodyPr>
          <a:lstStyle/>
          <a:p>
            <a:r>
              <a:rPr lang="it-IT" sz="6000" dirty="0" smtClean="0"/>
              <a:t>L’abbraccio tra apollo e </a:t>
            </a:r>
            <a:r>
              <a:rPr lang="it-IT" sz="6000" dirty="0" err="1" smtClean="0"/>
              <a:t>dioniso</a:t>
            </a:r>
            <a:r>
              <a:rPr lang="it-IT" sz="6000" dirty="0" smtClean="0"/>
              <a:t/>
            </a:r>
            <a:br>
              <a:rPr lang="it-IT" sz="6000" dirty="0" smtClean="0"/>
            </a:br>
            <a:r>
              <a:rPr lang="it-IT" sz="6000" dirty="0" smtClean="0"/>
              <a:t>=</a:t>
            </a:r>
            <a:br>
              <a:rPr lang="it-IT" sz="6000" dirty="0" smtClean="0"/>
            </a:br>
            <a:r>
              <a:rPr lang="it-IT" sz="6000" dirty="0" smtClean="0"/>
              <a:t>tragedia</a:t>
            </a:r>
            <a:endParaRPr lang="it-IT" sz="6000" dirty="0"/>
          </a:p>
        </p:txBody>
      </p:sp>
      <p:sp>
        <p:nvSpPr>
          <p:cNvPr id="3" name="Sottotitolo 2"/>
          <p:cNvSpPr>
            <a:spLocks noGrp="1"/>
          </p:cNvSpPr>
          <p:nvPr>
            <p:ph type="subTitle" idx="1"/>
          </p:nvPr>
        </p:nvSpPr>
        <p:spPr>
          <a:xfrm>
            <a:off x="1595268" y="3851418"/>
            <a:ext cx="9052411" cy="3006582"/>
          </a:xfrm>
        </p:spPr>
        <p:txBody>
          <a:bodyPr>
            <a:noAutofit/>
          </a:bodyPr>
          <a:lstStyle/>
          <a:p>
            <a:r>
              <a:rPr lang="it-IT" sz="2900" dirty="0" smtClean="0"/>
              <a:t>Finché da ultimo appaiono </a:t>
            </a:r>
            <a:r>
              <a:rPr lang="it-IT" sz="2900" b="1" dirty="0" smtClean="0"/>
              <a:t>accoppiati</a:t>
            </a:r>
            <a:r>
              <a:rPr lang="it-IT" sz="2900" dirty="0" smtClean="0"/>
              <a:t> l’uno all’altro e in questo accoppiamento producono </a:t>
            </a:r>
            <a:r>
              <a:rPr lang="it-IT" sz="2900" b="1" dirty="0" smtClean="0"/>
              <a:t>l’opera d’arte altrettanto dionisiaca che apollinea della tragedia attica</a:t>
            </a:r>
            <a:r>
              <a:rPr lang="it-IT" sz="2900" dirty="0" smtClean="0"/>
              <a:t> (Eschilo e Sofocle).</a:t>
            </a:r>
            <a:endParaRPr lang="it-IT" sz="29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8</a:t>
            </a:fld>
            <a:endParaRPr lang="it-IT"/>
          </a:p>
        </p:txBody>
      </p:sp>
    </p:spTree>
    <p:extLst>
      <p:ext uri="{BB962C8B-B14F-4D97-AF65-F5344CB8AC3E}">
        <p14:creationId xmlns:p14="http://schemas.microsoft.com/office/powerpoint/2010/main" val="232096664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5269" y="135226"/>
            <a:ext cx="9001462" cy="2387600"/>
          </a:xfrm>
        </p:spPr>
        <p:txBody>
          <a:bodyPr/>
          <a:lstStyle/>
          <a:p>
            <a:r>
              <a:rPr lang="it-IT" sz="6600" dirty="0" smtClean="0"/>
              <a:t>tragedia</a:t>
            </a:r>
            <a:endParaRPr lang="it-IT" dirty="0"/>
          </a:p>
        </p:txBody>
      </p:sp>
      <p:sp>
        <p:nvSpPr>
          <p:cNvPr id="3" name="Sottotitolo 2"/>
          <p:cNvSpPr>
            <a:spLocks noGrp="1"/>
          </p:cNvSpPr>
          <p:nvPr>
            <p:ph type="subTitle" idx="1"/>
          </p:nvPr>
        </p:nvSpPr>
        <p:spPr>
          <a:xfrm>
            <a:off x="1478239" y="2888673"/>
            <a:ext cx="9235522" cy="2098964"/>
          </a:xfrm>
        </p:spPr>
        <p:txBody>
          <a:bodyPr>
            <a:noAutofit/>
          </a:bodyPr>
          <a:lstStyle/>
          <a:p>
            <a:endParaRPr lang="it-IT" sz="2800" dirty="0" smtClean="0"/>
          </a:p>
          <a:p>
            <a:r>
              <a:rPr lang="it-IT" sz="3200" dirty="0" smtClean="0"/>
              <a:t>La </a:t>
            </a:r>
            <a:r>
              <a:rPr lang="it-IT" sz="3200" b="1" dirty="0" smtClean="0"/>
              <a:t>lacerazione del </a:t>
            </a:r>
            <a:r>
              <a:rPr lang="it-IT" sz="3200" b="1" i="1" dirty="0" err="1" smtClean="0"/>
              <a:t>principium</a:t>
            </a:r>
            <a:r>
              <a:rPr lang="it-IT" sz="3200" b="1" i="1" dirty="0" smtClean="0"/>
              <a:t> </a:t>
            </a:r>
            <a:r>
              <a:rPr lang="it-IT" sz="3200" b="1" i="1" dirty="0" err="1" smtClean="0"/>
              <a:t>individuationis</a:t>
            </a:r>
            <a:r>
              <a:rPr lang="it-IT" sz="3200" b="1" dirty="0" smtClean="0"/>
              <a:t> </a:t>
            </a:r>
            <a:r>
              <a:rPr lang="it-IT" sz="3200" dirty="0" smtClean="0"/>
              <a:t>diventa un </a:t>
            </a:r>
            <a:r>
              <a:rPr lang="it-IT" sz="3200" b="1" dirty="0" smtClean="0"/>
              <a:t>fenomeno artistico</a:t>
            </a:r>
            <a:r>
              <a:rPr lang="it-IT" sz="3200" dirty="0" smtClean="0"/>
              <a:t>.</a:t>
            </a:r>
          </a:p>
          <a:p>
            <a:r>
              <a:rPr lang="it-IT" sz="3200" dirty="0" smtClean="0"/>
              <a:t>Il </a:t>
            </a:r>
            <a:r>
              <a:rPr lang="it-IT" sz="3200" b="1" dirty="0" smtClean="0"/>
              <a:t>dolore</a:t>
            </a:r>
            <a:r>
              <a:rPr lang="it-IT" sz="3200" dirty="0" smtClean="0"/>
              <a:t> suscita </a:t>
            </a:r>
            <a:r>
              <a:rPr lang="it-IT" sz="3200" b="1" dirty="0" smtClean="0"/>
              <a:t>piacere</a:t>
            </a:r>
            <a:r>
              <a:rPr lang="it-IT" sz="3200" dirty="0" smtClean="0"/>
              <a:t>.</a:t>
            </a:r>
          </a:p>
          <a:p>
            <a:endParaRPr lang="it-IT" sz="2800" dirty="0"/>
          </a:p>
        </p:txBody>
      </p:sp>
      <p:sp>
        <p:nvSpPr>
          <p:cNvPr id="4" name="Segnaposto piè di pagina 3"/>
          <p:cNvSpPr>
            <a:spLocks noGrp="1"/>
          </p:cNvSpPr>
          <p:nvPr>
            <p:ph type="ftr" sz="quarter" idx="11"/>
          </p:nvPr>
        </p:nvSpPr>
        <p:spPr/>
        <p:txBody>
          <a:bodyPr/>
          <a:lstStyle/>
          <a:p>
            <a:r>
              <a:rPr lang="it-IT" smtClean="0"/>
              <a:t>Paolo Scolari arete-consulenzafilosofica.it</a:t>
            </a:r>
            <a:endParaRPr lang="it-IT"/>
          </a:p>
        </p:txBody>
      </p:sp>
      <p:sp>
        <p:nvSpPr>
          <p:cNvPr id="5" name="Segnaposto numero diapositiva 4"/>
          <p:cNvSpPr>
            <a:spLocks noGrp="1"/>
          </p:cNvSpPr>
          <p:nvPr>
            <p:ph type="sldNum" sz="quarter" idx="12"/>
          </p:nvPr>
        </p:nvSpPr>
        <p:spPr/>
        <p:txBody>
          <a:bodyPr/>
          <a:lstStyle/>
          <a:p>
            <a:fld id="{827715AC-44F9-4257-9C62-B62A10023B7F}" type="slidenum">
              <a:rPr lang="it-IT" smtClean="0"/>
              <a:t>9</a:t>
            </a:fld>
            <a:endParaRPr lang="it-IT"/>
          </a:p>
        </p:txBody>
      </p:sp>
    </p:spTree>
    <p:extLst>
      <p:ext uri="{BB962C8B-B14F-4D97-AF65-F5344CB8AC3E}">
        <p14:creationId xmlns:p14="http://schemas.microsoft.com/office/powerpoint/2010/main" val="78985802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 xmlns:thm15="http://schemas.microsoft.com/office/thememl/2012/main" name="Damask" id="{F9A299A0-33D0-4E0F-9F3F-7163E3744208}" vid="{6B2E858E-683F-40D9-B4CB-284D097F3AC0}"/>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TC104033921[[fn=Damascato]]</Template>
  <TotalTime>576</TotalTime>
  <Words>2406</Words>
  <Application>Microsoft Office PowerPoint</Application>
  <PresentationFormat>Personalizzato</PresentationFormat>
  <Paragraphs>189</Paragraphs>
  <Slides>38</Slides>
  <Notes>1</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Damask</vt:lpstr>
      <vt:lpstr>FRIEDRICH NIETZSCHE</vt:lpstr>
      <vt:lpstr>Presentazione standard di PowerPoint</vt:lpstr>
      <vt:lpstr>Dualismo apollo-dioniso</vt:lpstr>
      <vt:lpstr>Chi è APOLLO ?</vt:lpstr>
      <vt:lpstr>Chi è Dioniso ?</vt:lpstr>
      <vt:lpstr>Presentazione standard di PowerPoint</vt:lpstr>
      <vt:lpstr>LA LOTTA TRA APOLLO E DIONISO</vt:lpstr>
      <vt:lpstr>L’abbraccio tra apollo e dioniso = tragedia</vt:lpstr>
      <vt:lpstr>tragedia</vt:lpstr>
      <vt:lpstr>SOLO INSIEME…</vt:lpstr>
      <vt:lpstr>UN MONDO ARTISTICO INTERMEDIO…</vt:lpstr>
      <vt:lpstr>…PER POTER VIVERE…</vt:lpstr>
      <vt:lpstr>…E PER SOPPORTARE L’ESISTENZA</vt:lpstr>
      <vt:lpstr>MENO MALE CHE C’è APOLLO</vt:lpstr>
      <vt:lpstr>Non c’è dioniso senza apollo</vt:lpstr>
      <vt:lpstr>Apollo non può vivere senza dioniso</vt:lpstr>
      <vt:lpstr>TRA I DUE… «SOLO» UN VELO</vt:lpstr>
      <vt:lpstr>Apollo e dioniso parlano la stessa lingua</vt:lpstr>
      <vt:lpstr>Il peccato di euripide</vt:lpstr>
      <vt:lpstr>Euripide GETTA LA MASCHERA… DIETRO C’è socrate</vt:lpstr>
      <vt:lpstr>UN DUALISMO NOCIVO</vt:lpstr>
      <vt:lpstr>Socrate e la razionalità</vt:lpstr>
      <vt:lpstr>Ottimismo socratico</vt:lpstr>
      <vt:lpstr>Morte della tragedia</vt:lpstr>
      <vt:lpstr>AL BANDO LA MUSICA</vt:lpstr>
      <vt:lpstr>Mondo teoretico vs mondo tragico</vt:lpstr>
      <vt:lpstr>Presentazione standard di PowerPoint</vt:lpstr>
      <vt:lpstr>Socrate mistagogo della scienza</vt:lpstr>
      <vt:lpstr>CONOSCENZA = BENE ERRORE = MALE</vt:lpstr>
      <vt:lpstr>VIA TUTTI I VELI !</vt:lpstr>
      <vt:lpstr>Socrate vs dioniso</vt:lpstr>
      <vt:lpstr>Cosa resta del tragico?</vt:lpstr>
      <vt:lpstr>Socratismo attuale e futuro</vt:lpstr>
      <vt:lpstr>Socrate è fra noi</vt:lpstr>
      <vt:lpstr>I prof. Abbandonano i greci</vt:lpstr>
      <vt:lpstr>Povere scuole… povera cultura…</vt:lpstr>
      <vt:lpstr>Un ottimismo senza limiti</vt:lpstr>
      <vt:lpstr>Cultura tragica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 scolari</dc:creator>
  <cp:lastModifiedBy>massimo francesco maraviglia</cp:lastModifiedBy>
  <cp:revision>221</cp:revision>
  <dcterms:created xsi:type="dcterms:W3CDTF">2014-02-18T20:30:24Z</dcterms:created>
  <dcterms:modified xsi:type="dcterms:W3CDTF">2014-03-26T10:29:36Z</dcterms:modified>
</cp:coreProperties>
</file>